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25"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9" autoAdjust="0"/>
    <p:restoredTop sz="94891" autoAdjust="0"/>
  </p:normalViewPr>
  <p:slideViewPr>
    <p:cSldViewPr snapToGrid="0">
      <p:cViewPr varScale="1">
        <p:scale>
          <a:sx n="82" d="100"/>
          <a:sy n="82" d="100"/>
        </p:scale>
        <p:origin x="499" y="77"/>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23.03.2026</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slide" Target="../slides/slide2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23.03.2026</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23.03.2026</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23.03.2026</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23.03.2026</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6" Type="http://schemas.openxmlformats.org/officeDocument/2006/relationships/image" Target="../media/image31.png"/><Relationship Id="rId21" Type="http://schemas.openxmlformats.org/officeDocument/2006/relationships/slide" Target="slide67.xml"/><Relationship Id="rId34" Type="http://schemas.openxmlformats.org/officeDocument/2006/relationships/slide" Target="slide65.xml"/><Relationship Id="rId42" Type="http://schemas.openxmlformats.org/officeDocument/2006/relationships/slide" Target="slide25.xml"/><Relationship Id="rId47" Type="http://schemas.openxmlformats.org/officeDocument/2006/relationships/slide" Target="slide63.xml"/><Relationship Id="rId50" Type="http://schemas.openxmlformats.org/officeDocument/2006/relationships/image" Target="../media/image42.png"/><Relationship Id="rId55" Type="http://schemas.openxmlformats.org/officeDocument/2006/relationships/slide" Target="slide23.xml"/><Relationship Id="rId63" Type="http://schemas.openxmlformats.org/officeDocument/2006/relationships/image" Target="../media/image48.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22.jpeg"/><Relationship Id="rId16" Type="http://schemas.openxmlformats.org/officeDocument/2006/relationships/slide" Target="slide29.xml"/><Relationship Id="rId29" Type="http://schemas.openxmlformats.org/officeDocument/2006/relationships/slide" Target="slide27.xml"/><Relationship Id="rId11" Type="http://schemas.openxmlformats.org/officeDocument/2006/relationships/image" Target="../media/image25.png"/><Relationship Id="rId24" Type="http://schemas.openxmlformats.org/officeDocument/2006/relationships/image" Target="../media/image30.png"/><Relationship Id="rId32" Type="http://schemas.openxmlformats.org/officeDocument/2006/relationships/image" Target="../media/image220.png"/><Relationship Id="rId37" Type="http://schemas.openxmlformats.org/officeDocument/2006/relationships/image" Target="../media/image36.png"/><Relationship Id="rId40" Type="http://schemas.openxmlformats.org/officeDocument/2006/relationships/slide" Target="slide35.xml"/><Relationship Id="rId45" Type="http://schemas.openxmlformats.org/officeDocument/2006/relationships/image" Target="../media/image230.png"/><Relationship Id="rId53" Type="http://schemas.openxmlformats.org/officeDocument/2006/relationships/slide" Target="slide33.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47.png"/><Relationship Id="rId19" Type="http://schemas.openxmlformats.org/officeDocument/2006/relationships/image" Target="../media/image210.png"/><Relationship Id="rId14" Type="http://schemas.openxmlformats.org/officeDocument/2006/relationships/slide" Target="slide49.xml"/><Relationship Id="rId22" Type="http://schemas.openxmlformats.org/officeDocument/2006/relationships/image" Target="../media/image29.png"/><Relationship Id="rId27" Type="http://schemas.openxmlformats.org/officeDocument/2006/relationships/slide" Target="slide37.xml"/><Relationship Id="rId30" Type="http://schemas.openxmlformats.org/officeDocument/2006/relationships/image" Target="../media/image33.png"/><Relationship Id="rId35" Type="http://schemas.openxmlformats.org/officeDocument/2006/relationships/image" Target="../media/image35.png"/><Relationship Id="rId43" Type="http://schemas.openxmlformats.org/officeDocument/2006/relationships/image" Target="../media/image39.png"/><Relationship Id="rId48" Type="http://schemas.openxmlformats.org/officeDocument/2006/relationships/image" Target="../media/image41.png"/><Relationship Id="rId56" Type="http://schemas.openxmlformats.org/officeDocument/2006/relationships/image" Target="../media/image45.png"/><Relationship Id="rId64" Type="http://schemas.openxmlformats.org/officeDocument/2006/relationships/slide" Target="slide41.xml"/><Relationship Id="rId8" Type="http://schemas.openxmlformats.org/officeDocument/2006/relationships/image" Target="../media/image24.png"/><Relationship Id="rId51" Type="http://schemas.openxmlformats.org/officeDocument/2006/relationships/slide" Target="slide43.xml"/><Relationship Id="rId3" Type="http://schemas.openxmlformats.org/officeDocument/2006/relationships/image" Target="../media/image23.png"/><Relationship Id="rId12" Type="http://schemas.openxmlformats.org/officeDocument/2006/relationships/slide" Target="slide59.xml"/><Relationship Id="rId17" Type="http://schemas.openxmlformats.org/officeDocument/2006/relationships/image" Target="../media/image27.png"/><Relationship Id="rId25" Type="http://schemas.openxmlformats.org/officeDocument/2006/relationships/slide" Target="slide47.xml"/><Relationship Id="rId33" Type="http://schemas.openxmlformats.org/officeDocument/2006/relationships/image" Target="../media/image34.png"/><Relationship Id="rId38" Type="http://schemas.openxmlformats.org/officeDocument/2006/relationships/slide" Target="slide45.xml"/><Relationship Id="rId46" Type="http://schemas.openxmlformats.org/officeDocument/2006/relationships/image" Target="../media/image40.png"/><Relationship Id="rId59" Type="http://schemas.openxmlformats.org/officeDocument/2006/relationships/image" Target="../media/image46.png"/><Relationship Id="rId67" Type="http://schemas.openxmlformats.org/officeDocument/2006/relationships/image" Target="../media/image49.png"/><Relationship Id="rId20" Type="http://schemas.openxmlformats.org/officeDocument/2006/relationships/image" Target="../media/image28.png"/><Relationship Id="rId41" Type="http://schemas.openxmlformats.org/officeDocument/2006/relationships/image" Target="../media/image38.png"/><Relationship Id="rId54" Type="http://schemas.openxmlformats.org/officeDocument/2006/relationships/image" Target="../media/image44.png"/><Relationship Id="rId62" Type="http://schemas.openxmlformats.org/officeDocument/2006/relationships/slide" Target="slide51.xml"/><Relationship Id="rId1" Type="http://schemas.openxmlformats.org/officeDocument/2006/relationships/slideLayout" Target="../slideLayouts/slideLayout2.xml"/><Relationship Id="rId6" Type="http://schemas.openxmlformats.org/officeDocument/2006/relationships/slide" Target="slide79.xml"/><Relationship Id="rId15" Type="http://schemas.openxmlformats.org/officeDocument/2006/relationships/slide" Target="slide39.xml"/><Relationship Id="rId23" Type="http://schemas.openxmlformats.org/officeDocument/2006/relationships/slide" Target="slide57.xml"/><Relationship Id="rId28" Type="http://schemas.openxmlformats.org/officeDocument/2006/relationships/image" Target="../media/image32.png"/><Relationship Id="rId36" Type="http://schemas.openxmlformats.org/officeDocument/2006/relationships/slide" Target="slide55.xml"/><Relationship Id="rId49" Type="http://schemas.openxmlformats.org/officeDocument/2006/relationships/slide" Target="slide53.xml"/><Relationship Id="rId57" Type="http://schemas.openxmlformats.org/officeDocument/2006/relationships/slide" Target="slide71.xml"/><Relationship Id="rId10" Type="http://schemas.openxmlformats.org/officeDocument/2006/relationships/image" Target="../media/image200.png"/><Relationship Id="rId31" Type="http://schemas.openxmlformats.org/officeDocument/2006/relationships/slide" Target="slide75.xml"/><Relationship Id="rId44" Type="http://schemas.openxmlformats.org/officeDocument/2006/relationships/slide" Target="slide73.xml"/><Relationship Id="rId52" Type="http://schemas.openxmlformats.org/officeDocument/2006/relationships/image" Target="../media/image43.png"/><Relationship Id="rId60" Type="http://schemas.openxmlformats.org/officeDocument/2006/relationships/slide" Target="slide61.xml"/><Relationship Id="rId65" Type="http://schemas.openxmlformats.org/officeDocument/2006/relationships/image" Target="../media/image48.png"/><Relationship Id="rId9" Type="http://schemas.openxmlformats.org/officeDocument/2006/relationships/slide" Target="slide69.xml"/><Relationship Id="rId13" Type="http://schemas.openxmlformats.org/officeDocument/2006/relationships/image" Target="../media/image26.png"/><Relationship Id="rId18" Type="http://schemas.openxmlformats.org/officeDocument/2006/relationships/slide" Target="slide77.xml"/><Relationship Id="rId3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0.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2.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4.pn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5.pn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 Target="slide3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7.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58.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9.png"/><Relationship Id="rId4" Type="http://schemas.openxmlformats.org/officeDocument/2006/relationships/slide" Target="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60.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61.png"/><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62.png"/><Relationship Id="rId4" Type="http://schemas.openxmlformats.org/officeDocument/2006/relationships/slide" Target="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63.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64.png"/><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5" Type="http://schemas.openxmlformats.org/officeDocument/2006/relationships/image" Target="../media/image20.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66.png"/><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67.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68.png"/><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69.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70.png"/><Relationship Id="rId4" Type="http://schemas.openxmlformats.org/officeDocument/2006/relationships/slide" Target="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1.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72.png"/><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3.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4.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75.png"/><Relationship Id="rId4" Type="http://schemas.openxmlformats.org/officeDocument/2006/relationships/slide" Target="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6.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77.png"/><Relationship Id="rId4" Type="http://schemas.openxmlformats.org/officeDocument/2006/relationships/slide" Target="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8.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79.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80.png"/><Relationship Id="rId4" Type="http://schemas.openxmlformats.org/officeDocument/2006/relationships/slide" Target="slide2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81.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82.png"/><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83.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84.png"/><Relationship Id="rId4" Type="http://schemas.openxmlformats.org/officeDocument/2006/relationships/slide" Target="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86.png"/><Relationship Id="rId4" Type="http://schemas.openxmlformats.org/officeDocument/2006/relationships/slide" Target="slide2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87.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88.png"/><Relationship Id="rId4" Type="http://schemas.openxmlformats.org/officeDocument/2006/relationships/slide" Target="slide2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89.pn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80.png"/><Relationship Id="rId5" Type="http://schemas.openxmlformats.org/officeDocument/2006/relationships/image" Target="../media/image14.jpeg"/><Relationship Id="rId10" Type="http://schemas.openxmlformats.org/officeDocument/2006/relationships/slide" Target="slide8.xml"/><Relationship Id="rId4" Type="http://schemas.openxmlformats.org/officeDocument/2006/relationships/image" Target="../media/image13.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90.png"/><Relationship Id="rId4" Type="http://schemas.openxmlformats.org/officeDocument/2006/relationships/slide" Target="slide2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91.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92.png"/><Relationship Id="rId4" Type="http://schemas.openxmlformats.org/officeDocument/2006/relationships/slide" Target="slide20.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Arial Nova" panose="020B0504020202020204" pitchFamily="34" charset="0"/>
              </a:rPr>
              <a:t>Jeopardy!</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Jeopardy! 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a:t>
            </a:r>
          </a:p>
          <a:p>
            <a:pPr algn="l">
              <a:lnSpc>
                <a:spcPts val="3300"/>
              </a:lnSpc>
            </a:pP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 not guarantee a smooth game experience and problems may occur.</a:t>
            </a:r>
          </a:p>
          <a:p>
            <a:pPr algn="l">
              <a:lnSpc>
                <a:spcPts val="3300"/>
              </a:lnSpc>
            </a:pPr>
            <a:r>
              <a:rPr lang="en-GB" sz="2000" dirty="0">
                <a:solidFill>
                  <a:schemeClr val="bg1"/>
                </a:solidFill>
              </a:rPr>
              <a:t>However, you can change texts, the music and colours. In the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JEOPARDY! game!</a:t>
            </a:r>
          </a:p>
          <a:p>
            <a:pPr algn="l">
              <a:lnSpc>
                <a:spcPts val="3500"/>
              </a:lnSpc>
            </a:pPr>
            <a:endParaRPr lang="en-GB" sz="2000"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Angles?</a:t>
            </a: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267765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The Unit Circle</a:t>
            </a:r>
          </a:p>
          <a:p>
            <a:pPr algn="ctr"/>
            <a:r>
              <a:rPr lang="de-AT" sz="66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What is 1? </a:t>
            </a:r>
            <a:endParaRPr lang="de-AT" sz="96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mc:AlternateContent xmlns:mc="http://schemas.openxmlformats.org/markup-compatibility/2006">
        <mc:Choice xmlns:a14="http://schemas.microsoft.com/office/drawing/2010/main" Requires="a14">
          <p:sp>
            <p:nvSpPr>
              <p:cNvPr id="6" name="Textfeld 5">
                <a:extLst>
                  <a:ext uri="{FF2B5EF4-FFF2-40B4-BE49-F238E27FC236}">
                    <a16:creationId xmlns:a16="http://schemas.microsoft.com/office/drawing/2014/main" id="{528C1D8B-8357-443C-B7EA-F7EC61C7E62C}"/>
                  </a:ext>
                </a:extLst>
              </p:cNvPr>
              <p:cNvSpPr txBox="1"/>
              <p:nvPr/>
            </p:nvSpPr>
            <p:spPr>
              <a:xfrm>
                <a:off x="1459116" y="1166841"/>
                <a:ext cx="9273765" cy="292387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Ratios</a:t>
                </a:r>
              </a:p>
              <a:p>
                <a:pPr algn="ctr"/>
                <a14:m>
                  <m:oMath xmlns:m="http://schemas.openxmlformats.org/officeDocument/2006/math">
                    <m:r>
                      <m:rPr>
                        <m:sty m:val="p"/>
                      </m:rPr>
                      <a:rPr lang="en-CA" sz="8800"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θ</m:t>
                    </m:r>
                  </m:oMath>
                </a14:m>
                <a:r>
                  <a:rPr lang="de-AT" sz="88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is the best!</a:t>
                </a:r>
              </a:p>
            </p:txBody>
          </p:sp>
        </mc:Choice>
        <mc:Fallback>
          <p:sp>
            <p:nvSpPr>
              <p:cNvPr id="6" name="Textfeld 5">
                <a:extLst>
                  <a:ext uri="{FF2B5EF4-FFF2-40B4-BE49-F238E27FC236}">
                    <a16:creationId xmlns:a16="http://schemas.microsoft.com/office/drawing/2014/main" id="{528C1D8B-8357-443C-B7EA-F7EC61C7E62C}"/>
                  </a:ext>
                </a:extLst>
              </p:cNvPr>
              <p:cNvSpPr txBox="1">
                <a:spLocks noRot="1" noChangeAspect="1" noMove="1" noResize="1" noEditPoints="1" noAdjustHandles="1" noChangeArrowheads="1" noChangeShapeType="1" noTextEdit="1"/>
              </p:cNvSpPr>
              <p:nvPr/>
            </p:nvSpPr>
            <p:spPr>
              <a:xfrm>
                <a:off x="1459116" y="1166841"/>
                <a:ext cx="9273765" cy="2923877"/>
              </a:xfrm>
              <a:prstGeom prst="rect">
                <a:avLst/>
              </a:prstGeom>
              <a:blipFill>
                <a:blip r:embed="rId2"/>
                <a:stretch>
                  <a:fillRect/>
                </a:stretch>
              </a:blipFill>
              <a:effectLst>
                <a:outerShdw blurRad="50800" dist="38100" dir="2700000" algn="tl" rotWithShape="0">
                  <a:prstClr val="black">
                    <a:alpha val="98000"/>
                  </a:prstClr>
                </a:outerShdw>
              </a:effectLst>
            </p:spPr>
            <p:txBody>
              <a:bodyPr/>
              <a:lstStyle/>
              <a:p>
                <a:r>
                  <a:rPr lang="en-CA">
                    <a:noFill/>
                  </a:rPr>
                  <a:t> </a:t>
                </a:r>
              </a:p>
            </p:txBody>
          </p:sp>
        </mc:Fallback>
      </mc:AlternateContent>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249299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Equations</a:t>
            </a:r>
          </a:p>
          <a:p>
            <a:pPr algn="ctr"/>
            <a:r>
              <a:rPr lang="de-AT" sz="54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 Solutions?</a:t>
            </a:r>
            <a:endParaRPr lang="de-AT" sz="88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230832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Misc.</a:t>
            </a:r>
          </a:p>
          <a:p>
            <a:pPr algn="ctr"/>
            <a:r>
              <a:rPr lang="de-AT" sz="48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What are the rules?</a:t>
            </a:r>
            <a:endParaRPr lang="de-AT" sz="9600" dirty="0">
              <a:solidFill>
                <a:schemeClr val="accent5">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sz="1800" dirty="0">
                <a:solidFill>
                  <a:schemeClr val="bg1"/>
                </a:solidFill>
              </a:rPr>
              <a:t>To start the game, click on the </a:t>
            </a:r>
            <a:r>
              <a:rPr lang="en-GB" sz="1800" b="1" dirty="0">
                <a:solidFill>
                  <a:schemeClr val="bg1"/>
                </a:solidFill>
              </a:rPr>
              <a:t>first Jeopardy! Slide </a:t>
            </a:r>
            <a:r>
              <a:rPr lang="en-GB" sz="1800" dirty="0">
                <a:solidFill>
                  <a:schemeClr val="bg1"/>
                </a:solidFill>
              </a:rPr>
              <a:t>and start the presentation by clicking on the menu </a:t>
            </a:r>
            <a:r>
              <a:rPr lang="en-GB" sz="1800" b="1" dirty="0">
                <a:solidFill>
                  <a:schemeClr val="bg1"/>
                </a:solidFill>
              </a:rPr>
              <a:t>Slide Show &gt; From Current Slide</a:t>
            </a:r>
            <a:r>
              <a:rPr lang="en-GB" sz="1800" dirty="0">
                <a:solidFill>
                  <a:schemeClr val="bg1"/>
                </a:solidFill>
              </a:rPr>
              <a:t>.</a:t>
            </a:r>
          </a:p>
          <a:p>
            <a:pPr algn="l">
              <a:lnSpc>
                <a:spcPts val="3000"/>
              </a:lnSpc>
            </a:pPr>
            <a:r>
              <a:rPr lang="en-GB" sz="1800" dirty="0">
                <a:solidFill>
                  <a:schemeClr val="bg1"/>
                </a:solidFill>
              </a:rPr>
              <a:t>Now the intro with music starts playing and you only </a:t>
            </a:r>
            <a:r>
              <a:rPr lang="en-GB" sz="1800" b="1" dirty="0">
                <a:solidFill>
                  <a:schemeClr val="bg1"/>
                </a:solidFill>
              </a:rPr>
              <a:t>must click one more time </a:t>
            </a:r>
            <a:r>
              <a:rPr lang="en-GB" sz="1800" dirty="0">
                <a:solidFill>
                  <a:schemeClr val="bg1"/>
                </a:solidFill>
              </a:rPr>
              <a:t>to run the begin animation. When the second money board appears, the </a:t>
            </a:r>
            <a:r>
              <a:rPr lang="en-GB" sz="1800" b="1" dirty="0">
                <a:solidFill>
                  <a:schemeClr val="bg1"/>
                </a:solidFill>
              </a:rPr>
              <a:t>first player can choose the category and money- </a:t>
            </a:r>
            <a:r>
              <a:rPr lang="en-GB" sz="1800" dirty="0">
                <a:solidFill>
                  <a:schemeClr val="bg1"/>
                </a:solidFill>
              </a:rPr>
              <a:t>value by clicking on the field. (With the increasing amount of money, the difficulty of the questions also increases!)</a:t>
            </a:r>
          </a:p>
          <a:p>
            <a:pPr algn="l">
              <a:lnSpc>
                <a:spcPts val="3000"/>
              </a:lnSpc>
            </a:pPr>
            <a:r>
              <a:rPr lang="en-GB" sz="1800" dirty="0">
                <a:solidFill>
                  <a:schemeClr val="bg1"/>
                </a:solidFill>
              </a:rPr>
              <a:t>As soon the question appears, the players have </a:t>
            </a:r>
            <a:r>
              <a:rPr lang="en-GB" sz="1800" b="1" dirty="0">
                <a:solidFill>
                  <a:schemeClr val="bg1"/>
                </a:solidFill>
              </a:rPr>
              <a:t>30 seconds </a:t>
            </a:r>
            <a:r>
              <a:rPr lang="en-GB" sz="1800" dirty="0">
                <a:solidFill>
                  <a:schemeClr val="bg1"/>
                </a:solidFill>
              </a:rPr>
              <a:t>to think about it. (until music ends) When one person raises his arm (or shouts) he/ she can answer. Answers must be phrased as questions, unless it’s said differently.</a:t>
            </a:r>
          </a:p>
          <a:p>
            <a:pPr algn="l">
              <a:lnSpc>
                <a:spcPts val="3000"/>
              </a:lnSpc>
            </a:pPr>
            <a:r>
              <a:rPr lang="en-GB" sz="1800" b="1" dirty="0">
                <a:solidFill>
                  <a:schemeClr val="bg1"/>
                </a:solidFill>
              </a:rPr>
              <a:t>Right answer</a:t>
            </a:r>
            <a:r>
              <a:rPr lang="en-GB" sz="1800" dirty="0">
                <a:solidFill>
                  <a:schemeClr val="bg1"/>
                </a:solidFill>
              </a:rPr>
              <a:t>? Then the player gets the amount of money, the question is worth. Take a sheet and write down the value to the persons' name. If he guessed it </a:t>
            </a:r>
            <a:r>
              <a:rPr lang="en-GB" sz="1800" b="1" dirty="0">
                <a:solidFill>
                  <a:schemeClr val="bg1"/>
                </a:solidFill>
              </a:rPr>
              <a:t>wrong</a:t>
            </a:r>
            <a:r>
              <a:rPr lang="en-GB" sz="1800" dirty="0">
                <a:solidFill>
                  <a:schemeClr val="bg1"/>
                </a:solidFill>
              </a:rPr>
              <a:t>, the other players could try their luck. If time runs out, or no one got it, no one will get any points. The person with the highest amount of money, wins.</a:t>
            </a:r>
          </a:p>
          <a:p>
            <a:pPr algn="l">
              <a:lnSpc>
                <a:spcPts val="3000"/>
              </a:lnSpc>
            </a:pPr>
            <a:r>
              <a:rPr lang="en-GB" sz="1800" b="1" dirty="0">
                <a:solidFill>
                  <a:schemeClr val="bg1"/>
                </a:solidFill>
              </a:rPr>
              <a:t>Advanced version: </a:t>
            </a:r>
            <a:r>
              <a:rPr lang="en-GB" sz="1800" dirty="0">
                <a:solidFill>
                  <a:schemeClr val="bg1"/>
                </a:solidFill>
              </a:rPr>
              <a:t>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17142" y="189248"/>
            <a:ext cx="2253892"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Formulas</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70788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Angle &amp; Angle Measures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70788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Trigonometric Equations</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Misc.</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Trigonome-tric Ratios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The Unit Circle</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821491"/>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State the formula for arc lengths using radians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9" y="1369491"/>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r>
                        <m:rPr>
                          <m:sty m:val="p"/>
                        </m:r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a</m:t>
                      </m:r>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m:rPr>
                          <m:sty m:val="p"/>
                        </m:r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rθ</m:t>
                      </m:r>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0" name="Textfeld 9">
                <a:hlinkClick r:id="rId4" action="ppaction://hlinksldjump"/>
                <a:extLst>
                  <a:ext uri="{FF2B5EF4-FFF2-40B4-BE49-F238E27FC236}">
                    <a16:creationId xmlns:a16="http://schemas.microsoft.com/office/drawing/2014/main" id="{1B2AFF36-61FB-4910-8463-07A0AD16F8C0}"/>
                  </a:ext>
                </a:extLst>
              </p:cNvPr>
              <p:cNvSpPr txBox="1">
                <a:spLocks noRot="1" noChangeAspect="1" noMove="1" noResize="1" noEditPoints="1" noAdjustHandles="1" noChangeArrowheads="1" noChangeShapeType="1" noTextEdit="1"/>
              </p:cNvSpPr>
              <p:nvPr/>
            </p:nvSpPr>
            <p:spPr>
              <a:xfrm>
                <a:off x="1954039" y="1369491"/>
                <a:ext cx="8283921" cy="2308324"/>
              </a:xfrm>
              <a:prstGeom prst="rect">
                <a:avLst/>
              </a:prstGeom>
              <a:blipFill>
                <a:blip r:embed="rId5"/>
                <a:stretch>
                  <a:fillRect t="-10847" b="-24074"/>
                </a:stretch>
              </a:blipFill>
            </p:spPr>
            <p:txBody>
              <a:bodyPr/>
              <a:lstStyle/>
              <a:p>
                <a:r>
                  <a:rPr lang="en-CA">
                    <a:noFill/>
                  </a:rPr>
                  <a:t> </a:t>
                </a:r>
              </a:p>
            </p:txBody>
          </p:sp>
        </mc:Fallback>
      </mc:AlternateContent>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State the equation of a circle at the origin.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297969"/>
                <a:ext cx="8868154" cy="2146678"/>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sSup>
                        <m:sSupPr>
                          <m:ctrlP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𝒙</m:t>
                          </m:r>
                        </m:e>
                        <m:sup>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𝟐</m:t>
                          </m:r>
                        </m:sup>
                      </m:sSup>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𝒚</m:t>
                          </m:r>
                        </m:e>
                        <m:sup>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𝟐</m:t>
                          </m:r>
                        </m:sup>
                      </m:sSup>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𝟏</m:t>
                      </m:r>
                    </m:oMath>
                  </m:oMathPara>
                </a14:m>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0" name="Textfeld 9">
                <a:hlinkClick r:id="rId4" action="ppaction://hlinksldjump"/>
                <a:extLst>
                  <a:ext uri="{FF2B5EF4-FFF2-40B4-BE49-F238E27FC236}">
                    <a16:creationId xmlns:a16="http://schemas.microsoft.com/office/drawing/2014/main" id="{1A7227E2-568B-43EF-B290-AA85C0C9F765}"/>
                  </a:ext>
                </a:extLst>
              </p:cNvPr>
              <p:cNvSpPr txBox="1">
                <a:spLocks noRot="1" noChangeAspect="1" noMove="1" noResize="1" noEditPoints="1" noAdjustHandles="1" noChangeArrowheads="1" noChangeShapeType="1" noTextEdit="1"/>
              </p:cNvSpPr>
              <p:nvPr/>
            </p:nvSpPr>
            <p:spPr>
              <a:xfrm>
                <a:off x="1661922" y="297969"/>
                <a:ext cx="8868154" cy="2146678"/>
              </a:xfrm>
              <a:prstGeom prst="rect">
                <a:avLst/>
              </a:prstGeom>
              <a:blipFill>
                <a:blip r:embed="rId5"/>
                <a:stretch>
                  <a:fillRect t="-10227" b="-24148"/>
                </a:stretch>
              </a:blipFill>
            </p:spPr>
            <p:txBody>
              <a:bodyPr/>
              <a:lstStyle/>
              <a:p>
                <a:r>
                  <a:rPr lang="en-CA">
                    <a:noFill/>
                  </a:rPr>
                  <a:t> </a:t>
                </a:r>
              </a:p>
            </p:txBody>
          </p:sp>
        </mc:Fallback>
      </mc:AlternateContent>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9" y="493358"/>
            <a:ext cx="9528900" cy="2308324"/>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Rearrange the unit circle equation to solve for 𝑥.</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254197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𝑥</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ad>
                        <m:radPr>
                          <m:degHide m:val="on"/>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radPr>
                        <m:deg/>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𝑦</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e>
                          </m:d>
                        </m:e>
                      </m:rad>
                    </m:oMath>
                  </m:oMathPara>
                </a14:m>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5" name="Textfeld 4">
                <a:hlinkClick r:id="rId4" action="ppaction://hlinksldjump"/>
                <a:extLst>
                  <a:ext uri="{FF2B5EF4-FFF2-40B4-BE49-F238E27FC236}">
                    <a16:creationId xmlns:a16="http://schemas.microsoft.com/office/drawing/2014/main" id="{E2E2D97A-3882-4B5D-9E1C-AC4941947A00}"/>
                  </a:ext>
                </a:extLst>
              </p:cNvPr>
              <p:cNvSpPr txBox="1">
                <a:spLocks noRot="1" noChangeAspect="1" noMove="1" noResize="1" noEditPoints="1" noAdjustHandles="1" noChangeArrowheads="1" noChangeShapeType="1" noTextEdit="1"/>
              </p:cNvSpPr>
              <p:nvPr/>
            </p:nvSpPr>
            <p:spPr>
              <a:xfrm>
                <a:off x="1954039" y="1369491"/>
                <a:ext cx="8283921" cy="2541978"/>
              </a:xfrm>
              <a:prstGeom prst="rect">
                <a:avLst/>
              </a:prstGeom>
              <a:blipFill>
                <a:blip r:embed="rId5"/>
                <a:stretch>
                  <a:fillRect t="-9832" b="-21583"/>
                </a:stretch>
              </a:blipFill>
            </p:spPr>
            <p:txBody>
              <a:bodyPr/>
              <a:lstStyle/>
              <a:p>
                <a:r>
                  <a:rPr lang="en-CA">
                    <a:noFill/>
                  </a:rPr>
                  <a:t> </a:t>
                </a:r>
              </a:p>
            </p:txBody>
          </p:sp>
        </mc:Fallback>
      </mc:AlternateContent>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relationship between diameter and radius?</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954037" y="765526"/>
                <a:ext cx="8283921" cy="329763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𝒓</m:t>
                      </m:r>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𝒅</m:t>
                          </m:r>
                        </m:num>
                        <m:den>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𝟐</m:t>
                          </m:r>
                        </m:den>
                      </m:f>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3" name="Textfeld 2">
                <a:hlinkClick r:id="rId4" action="ppaction://hlinksldjump"/>
                <a:extLst>
                  <a:ext uri="{FF2B5EF4-FFF2-40B4-BE49-F238E27FC236}">
                    <a16:creationId xmlns:a16="http://schemas.microsoft.com/office/drawing/2014/main" id="{D2E2D939-A341-4226-B7EA-F54F7935E1C6}"/>
                  </a:ext>
                </a:extLst>
              </p:cNvPr>
              <p:cNvSpPr txBox="1">
                <a:spLocks noRot="1" noChangeAspect="1" noMove="1" noResize="1" noEditPoints="1" noAdjustHandles="1" noChangeArrowheads="1" noChangeShapeType="1" noTextEdit="1"/>
              </p:cNvSpPr>
              <p:nvPr/>
            </p:nvSpPr>
            <p:spPr>
              <a:xfrm>
                <a:off x="1954037" y="765526"/>
                <a:ext cx="8283921" cy="3297634"/>
              </a:xfrm>
              <a:prstGeom prst="rect">
                <a:avLst/>
              </a:prstGeom>
              <a:blipFill>
                <a:blip r:embed="rId5"/>
                <a:stretch>
                  <a:fillRect t="-7579" b="-7024"/>
                </a:stretch>
              </a:blipFill>
            </p:spPr>
            <p:txBody>
              <a:bodyPr/>
              <a:lstStyle/>
              <a:p>
                <a:r>
                  <a:rPr lang="en-CA">
                    <a:noFill/>
                  </a:rPr>
                  <a:t> </a:t>
                </a:r>
              </a:p>
            </p:txBody>
          </p:sp>
        </mc:Fallback>
      </mc:AlternateContent>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2308324"/>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State the identities for the six trig ratios using 𝑥,𝑦,𝑟.</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pic>
        <p:nvPicPr>
          <p:cNvPr id="4" name="Grafik 12" descr="Ein Bild, das Zeichnung enthält.&#10;&#10;Automatisch generierte Beschreibung">
            <a:extLst>
              <a:ext uri="{FF2B5EF4-FFF2-40B4-BE49-F238E27FC236}">
                <a16:creationId xmlns:a16="http://schemas.microsoft.com/office/drawing/2014/main" id="{8FA5AA84-FD97-415C-B4C9-72D7F8BB7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753" y="6294997"/>
            <a:ext cx="2459754" cy="491950"/>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560371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sin</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𝒚</m:t>
                        </m:r>
                      </m:num>
                      <m:den>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𝒓</m:t>
                        </m:r>
                      </m:den>
                    </m:f>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𝒙</m:t>
                        </m:r>
                      </m:num>
                      <m:den>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𝒓</m:t>
                        </m:r>
                      </m:den>
                    </m:f>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en-CA" sz="4800" b="1" dirty="0">
                    <a:solidFill>
                      <a:schemeClr val="bg1"/>
                    </a:solidFill>
                    <a:effectLst>
                      <a:outerShdw blurRad="38100" dist="38100" dir="2700000" algn="tl">
                        <a:srgbClr val="000000">
                          <a:alpha val="43137"/>
                        </a:srgbClr>
                      </a:outerShdw>
                    </a:effectLst>
                    <a:ea typeface="Segoe UI Black" panose="020B0A02040204020203" pitchFamily="34" charset="0"/>
                  </a:rPr>
                  <a:t> </a:t>
                </a: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𝒚</m:t>
                        </m:r>
                      </m:num>
                      <m:den>
                        <m:r>
                          <m:rPr>
                            <m:sty m:val="p"/>
                          </m:r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x</m:t>
                        </m:r>
                      </m:den>
                    </m:f>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csc</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m:rPr>
                            <m:sty m:val="p"/>
                          </m:r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r</m:t>
                        </m:r>
                      </m:num>
                      <m:den>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𝒚</m:t>
                        </m:r>
                      </m:den>
                    </m:f>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sec</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m:rPr>
                            <m:sty m:val="p"/>
                          </m:r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r</m:t>
                        </m:r>
                      </m:num>
                      <m:den>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𝒙</m:t>
                        </m:r>
                      </m:den>
                    </m:f>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en-CA" sz="4800" b="1" dirty="0">
                    <a:solidFill>
                      <a:schemeClr val="bg1"/>
                    </a:solidFill>
                    <a:effectLst>
                      <a:outerShdw blurRad="38100" dist="38100" dir="2700000" algn="tl">
                        <a:srgbClr val="000000">
                          <a:alpha val="43137"/>
                        </a:srgbClr>
                      </a:outerShdw>
                    </a:effectLst>
                    <a:ea typeface="Segoe UI Black" panose="020B0A02040204020203" pitchFamily="34" charset="0"/>
                  </a:rPr>
                  <a:t> </a:t>
                </a:r>
                <a14:m>
                  <m:oMath xmlns:m="http://schemas.openxmlformats.org/officeDocument/2006/math">
                    <m:func>
                      <m:func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8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cot</m:t>
                        </m:r>
                      </m:fName>
                      <m:e>
                        <m:d>
                          <m:dPr>
                            <m:ctrl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800" b="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8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m:rPr>
                            <m:sty m:val="p"/>
                          </m:rP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x</m:t>
                        </m:r>
                      </m:num>
                      <m:den>
                        <m:r>
                          <a:rPr lang="en-CA" sz="48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𝒚</m:t>
                        </m:r>
                      </m:den>
                    </m:f>
                    <m:r>
                      <a:rPr lang="en-CA" sz="4800" b="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oMath>
                </a14:m>
                <a:r>
                  <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3" name="Textfeld 2">
                <a:hlinkClick r:id="rId4" action="ppaction://hlinksldjump"/>
                <a:extLst>
                  <a:ext uri="{FF2B5EF4-FFF2-40B4-BE49-F238E27FC236}">
                    <a16:creationId xmlns:a16="http://schemas.microsoft.com/office/drawing/2014/main" id="{D2E2D939-A341-4226-B7EA-F54F7935E1C6}"/>
                  </a:ext>
                </a:extLst>
              </p:cNvPr>
              <p:cNvSpPr txBox="1">
                <a:spLocks noRot="1" noChangeAspect="1" noMove="1" noResize="1" noEditPoints="1" noAdjustHandles="1" noChangeArrowheads="1" noChangeShapeType="1" noTextEdit="1"/>
              </p:cNvSpPr>
              <p:nvPr/>
            </p:nvSpPr>
            <p:spPr>
              <a:xfrm>
                <a:off x="771804" y="647559"/>
                <a:ext cx="10648387" cy="5603714"/>
              </a:xfrm>
              <a:prstGeom prst="rect">
                <a:avLst/>
              </a:prstGeom>
              <a:blipFill>
                <a:blip r:embed="rId5"/>
                <a:stretch>
                  <a:fillRect t="-4353" b="-6855"/>
                </a:stretch>
              </a:blipFill>
            </p:spPr>
            <p:txBody>
              <a:bodyPr/>
              <a:lstStyle/>
              <a:p>
                <a:r>
                  <a:rPr lang="en-CA">
                    <a:noFill/>
                  </a:rPr>
                  <a:t> </a:t>
                </a:r>
              </a:p>
            </p:txBody>
          </p:sp>
        </mc:Fallback>
      </mc:AlternateContent>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feld 1">
                <a:extLst>
                  <a:ext uri="{FF2B5EF4-FFF2-40B4-BE49-F238E27FC236}">
                    <a16:creationId xmlns:a16="http://schemas.microsoft.com/office/drawing/2014/main" id="{892129DF-C06C-4889-888C-5BC270AA77D6}"/>
                  </a:ext>
                </a:extLst>
              </p:cNvPr>
              <p:cNvSpPr txBox="1"/>
              <p:nvPr/>
            </p:nvSpPr>
            <p:spPr>
              <a:xfrm>
                <a:off x="1234286" y="1502877"/>
                <a:ext cx="9723422" cy="120032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Convert </a:t>
                </a:r>
                <a14:m>
                  <m:oMath xmlns:m="http://schemas.openxmlformats.org/officeDocument/2006/math">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210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 </m:t>
                    </m:r>
                  </m:oMath>
                </a14:m>
                <a:r>
                  <a:rPr lang="en-CA" sz="7200" b="0" i="0" dirty="0">
                    <a:solidFill>
                      <a:schemeClr val="bg1"/>
                    </a:solidFill>
                    <a:effectLst>
                      <a:outerShdw blurRad="38100" dist="38100" dir="2700000" algn="tl">
                        <a:srgbClr val="000000">
                          <a:alpha val="43137"/>
                        </a:srgbClr>
                      </a:outerShdw>
                    </a:effectLst>
                    <a:latin typeface="+mj-lt"/>
                    <a:ea typeface="Segoe UI Black" panose="020B0A02040204020203" pitchFamily="34" charset="0"/>
                  </a:rPr>
                  <a:t>to radians.</a:t>
                </a:r>
                <a:endParaRPr lang="de-AT" sz="7200" dirty="0"/>
              </a:p>
            </p:txBody>
          </p:sp>
        </mc:Choice>
        <mc:Fallback>
          <p:sp>
            <p:nvSpPr>
              <p:cNvPr id="2" name="Textfeld 1">
                <a:extLst>
                  <a:ext uri="{FF2B5EF4-FFF2-40B4-BE49-F238E27FC236}">
                    <a16:creationId xmlns:a16="http://schemas.microsoft.com/office/drawing/2014/main" id="{892129DF-C06C-4889-888C-5BC270AA77D6}"/>
                  </a:ext>
                </a:extLst>
              </p:cNvPr>
              <p:cNvSpPr txBox="1">
                <a:spLocks noRot="1" noChangeAspect="1" noMove="1" noResize="1" noEditPoints="1" noAdjustHandles="1" noChangeArrowheads="1" noChangeShapeType="1" noTextEdit="1"/>
              </p:cNvSpPr>
              <p:nvPr/>
            </p:nvSpPr>
            <p:spPr>
              <a:xfrm>
                <a:off x="1234286" y="1502877"/>
                <a:ext cx="9723422" cy="1200329"/>
              </a:xfrm>
              <a:prstGeom prst="rect">
                <a:avLst/>
              </a:prstGeom>
              <a:blipFill>
                <a:blip r:embed="rId4"/>
                <a:stretch>
                  <a:fillRect l="-1504" t="-22449" r="-2005" b="-46939"/>
                </a:stretch>
              </a:blipFill>
            </p:spPr>
            <p:txBody>
              <a:bodyPr/>
              <a:lstStyle/>
              <a:p>
                <a:r>
                  <a:rPr lang="en-CA">
                    <a:noFill/>
                  </a:rPr>
                  <a:t> </a:t>
                </a:r>
              </a:p>
            </p:txBody>
          </p:sp>
        </mc:Fallback>
      </mc:AlternateContent>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5"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mc:AlternateContent xmlns:mc="http://schemas.openxmlformats.org/markup-compatibility/2006">
        <mc:Choice xmlns:a14="http://schemas.microsoft.com/office/drawing/2010/main" Requires="a14">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364659"/>
                <a:ext cx="12453891" cy="321709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
                        <m:f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7</m:t>
                          </m:r>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num>
                        <m:den>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oMath>
                  </m:oMathPara>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3" name="Textfeld 12">
                <a:hlinkClick r:id="rId4" action="ppaction://hlinksldjump"/>
                <a:extLst>
                  <a:ext uri="{FF2B5EF4-FFF2-40B4-BE49-F238E27FC236}">
                    <a16:creationId xmlns:a16="http://schemas.microsoft.com/office/drawing/2014/main" id="{D6389E15-D2EF-41F2-9832-91ED3479383F}"/>
                  </a:ext>
                </a:extLst>
              </p:cNvPr>
              <p:cNvSpPr txBox="1">
                <a:spLocks noRot="1" noChangeAspect="1" noMove="1" noResize="1" noEditPoints="1" noAdjustHandles="1" noChangeArrowheads="1" noChangeShapeType="1" noTextEdit="1"/>
              </p:cNvSpPr>
              <p:nvPr/>
            </p:nvSpPr>
            <p:spPr>
              <a:xfrm>
                <a:off x="-130948" y="364659"/>
                <a:ext cx="12453891" cy="3217099"/>
              </a:xfrm>
              <a:prstGeom prst="rect">
                <a:avLst/>
              </a:prstGeom>
              <a:blipFill>
                <a:blip r:embed="rId5"/>
                <a:stretch>
                  <a:fillRect t="-7765" b="-5303"/>
                </a:stretch>
              </a:blipFill>
            </p:spPr>
            <p:txBody>
              <a:bodyPr/>
              <a:lstStyle/>
              <a:p>
                <a:r>
                  <a:rPr lang="en-CA">
                    <a:noFill/>
                  </a:rPr>
                  <a:t> </a:t>
                </a:r>
              </a:p>
            </p:txBody>
          </p:sp>
        </mc:Fallback>
      </mc:AlternateContent>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BF61A764-E7DC-4636-8CF0-30248B113BB7}"/>
                  </a:ext>
                </a:extLst>
              </p:cNvPr>
              <p:cNvSpPr txBox="1"/>
              <p:nvPr/>
            </p:nvSpPr>
            <p:spPr>
              <a:xfrm>
                <a:off x="1331547" y="2298365"/>
                <a:ext cx="9528900" cy="168052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Convert </a:t>
                </a:r>
                <a14:m>
                  <m:oMath xmlns:m="http://schemas.openxmlformats.org/officeDocument/2006/math">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den>
                    </m:f>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degrees</a:t>
                </a:r>
              </a:p>
            </p:txBody>
          </p:sp>
        </mc:Choice>
        <mc:Fallback>
          <p:sp>
            <p:nvSpPr>
              <p:cNvPr id="11" name="Textfeld 10">
                <a:extLst>
                  <a:ext uri="{FF2B5EF4-FFF2-40B4-BE49-F238E27FC236}">
                    <a16:creationId xmlns:a16="http://schemas.microsoft.com/office/drawing/2014/main" id="{BF61A764-E7DC-4636-8CF0-30248B113BB7}"/>
                  </a:ext>
                </a:extLst>
              </p:cNvPr>
              <p:cNvSpPr txBox="1">
                <a:spLocks noRot="1" noChangeAspect="1" noMove="1" noResize="1" noEditPoints="1" noAdjustHandles="1" noChangeArrowheads="1" noChangeShapeType="1" noTextEdit="1"/>
              </p:cNvSpPr>
              <p:nvPr/>
            </p:nvSpPr>
            <p:spPr>
              <a:xfrm>
                <a:off x="1331547" y="2298365"/>
                <a:ext cx="9528900" cy="1680525"/>
              </a:xfrm>
              <a:prstGeom prst="rect">
                <a:avLst/>
              </a:prstGeom>
              <a:blipFill>
                <a:blip r:embed="rId5"/>
                <a:stretch>
                  <a:fillRect t="-1087" b="-18478"/>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mc:AlternateContent xmlns:mc="http://schemas.openxmlformats.org/markup-compatibility/2006">
        <mc:Choice xmlns:a14="http://schemas.microsoft.com/office/drawing/2010/main" Requires="a14">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953238"/>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sSup>
                        <m:sSupPr>
                          <m:ctrlPr>
                            <a:rPr lang="en-CA" sz="70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00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r>
                            <a:rPr lang="en-CA" sz="70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00</m:t>
                          </m:r>
                        </m:e>
                        <m:sup>
                          <m:r>
                            <a:rPr lang="en-CA" sz="70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m:oMathPara>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7" name="Textfeld 6">
                <a:hlinkClick r:id="rId4" action="ppaction://hlinksldjump"/>
                <a:extLst>
                  <a:ext uri="{FF2B5EF4-FFF2-40B4-BE49-F238E27FC236}">
                    <a16:creationId xmlns:a16="http://schemas.microsoft.com/office/drawing/2014/main" id="{1B569C46-E964-43C9-A11D-4FA95F9A5BA9}"/>
                  </a:ext>
                </a:extLst>
              </p:cNvPr>
              <p:cNvSpPr txBox="1">
                <a:spLocks noRot="1" noChangeAspect="1" noMove="1" noResize="1" noEditPoints="1" noAdjustHandles="1" noChangeArrowheads="1" noChangeShapeType="1" noTextEdit="1"/>
              </p:cNvSpPr>
              <p:nvPr/>
            </p:nvSpPr>
            <p:spPr>
              <a:xfrm>
                <a:off x="-130947" y="953238"/>
                <a:ext cx="12453891" cy="2277547"/>
              </a:xfrm>
              <a:prstGeom prst="rect">
                <a:avLst/>
              </a:prstGeom>
              <a:blipFill>
                <a:blip r:embed="rId5"/>
                <a:stretch>
                  <a:fillRect t="-10695" b="-23262"/>
                </a:stretch>
              </a:blipFill>
            </p:spPr>
            <p:txBody>
              <a:bodyPr/>
              <a:lstStyle/>
              <a:p>
                <a:r>
                  <a:rPr lang="en-CA">
                    <a:noFill/>
                  </a:rPr>
                  <a:t> </a:t>
                </a:r>
              </a:p>
            </p:txBody>
          </p:sp>
        </mc:Fallback>
      </mc:AlternateContent>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2" name="Textfeld 11">
                <a:extLst>
                  <a:ext uri="{FF2B5EF4-FFF2-40B4-BE49-F238E27FC236}">
                    <a16:creationId xmlns:a16="http://schemas.microsoft.com/office/drawing/2014/main" id="{A470CB3C-82E5-4BD1-9AD1-7AC2598419A9}"/>
                  </a:ext>
                </a:extLst>
              </p:cNvPr>
              <p:cNvSpPr txBox="1"/>
              <p:nvPr/>
            </p:nvSpPr>
            <p:spPr>
              <a:xfrm>
                <a:off x="916733" y="1607962"/>
                <a:ext cx="10121462" cy="3323987"/>
              </a:xfrm>
              <a:prstGeom prst="rect">
                <a:avLst/>
              </a:prstGeom>
              <a:noFill/>
            </p:spPr>
            <p:txBody>
              <a:bodyPr wrap="square" rtlCol="0">
                <a:spAutoFit/>
              </a:bodyPr>
              <a:lstStyle/>
              <a:p>
                <a:pPr algn="ctr"/>
                <a:r>
                  <a:rPr lang="en-CA"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Find one positive and one negative coterminal angle for </a:t>
                </a:r>
                <a14:m>
                  <m:oMath xmlns:m="http://schemas.openxmlformats.org/officeDocument/2006/math">
                    <m:r>
                      <a:rPr lang="en-CA" sz="7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𝟏𝟒</m:t>
                    </m:r>
                    <m:sSup>
                      <m:sSupPr>
                        <m:ctrlPr>
                          <a:rPr lang="en-CA" sz="7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𝟓</m:t>
                        </m:r>
                      </m:e>
                      <m:sup>
                        <m:r>
                          <a:rPr lang="en-CA" sz="7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a14:m>
                <a:endParaRPr lang="de-AT" sz="7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2" name="Textfeld 11">
                <a:extLst>
                  <a:ext uri="{FF2B5EF4-FFF2-40B4-BE49-F238E27FC236}">
                    <a16:creationId xmlns:a16="http://schemas.microsoft.com/office/drawing/2014/main" id="{A470CB3C-82E5-4BD1-9AD1-7AC2598419A9}"/>
                  </a:ext>
                </a:extLst>
              </p:cNvPr>
              <p:cNvSpPr txBox="1">
                <a:spLocks noRot="1" noChangeAspect="1" noMove="1" noResize="1" noEditPoints="1" noAdjustHandles="1" noChangeArrowheads="1" noChangeShapeType="1" noTextEdit="1"/>
              </p:cNvSpPr>
              <p:nvPr/>
            </p:nvSpPr>
            <p:spPr>
              <a:xfrm>
                <a:off x="916733" y="1607962"/>
                <a:ext cx="10121462" cy="3323987"/>
              </a:xfrm>
              <a:prstGeom prst="rect">
                <a:avLst/>
              </a:prstGeom>
              <a:blipFill>
                <a:blip r:embed="rId5"/>
                <a:stretch>
                  <a:fillRect l="-1565" t="-7339" r="-3974" b="-15780"/>
                </a:stretch>
              </a:blipFill>
            </p:spPr>
            <p:txBody>
              <a:bodyPr/>
              <a:lstStyle/>
              <a:p>
                <a:r>
                  <a:rPr lang="en-CA">
                    <a:noFill/>
                  </a:rPr>
                  <a:t> </a:t>
                </a:r>
              </a:p>
            </p:txBody>
          </p:sp>
        </mc:Fallback>
      </mc:AlternateContent>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 xmlns:m="http://schemas.openxmlformats.org/officeDocument/2006/math">
                    <m:sSup>
                      <m:sSupPr>
                        <m:ctrlP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505</m:t>
                        </m:r>
                      </m:e>
                      <m:sup>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a14:m>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14:m>
                  <m:oMath xmlns:m="http://schemas.openxmlformats.org/officeDocument/2006/math">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215</m:t>
                        </m:r>
                      </m:e>
                      <m:sup>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6615C799-ADEC-417B-8084-474246D3F82D}"/>
                  </a:ext>
                </a:extLst>
              </p:cNvPr>
              <p:cNvSpPr txBox="1">
                <a:spLocks noRot="1" noChangeAspect="1" noMove="1" noResize="1" noEditPoints="1" noAdjustHandles="1" noChangeArrowheads="1" noChangeShapeType="1" noTextEdit="1"/>
              </p:cNvSpPr>
              <p:nvPr/>
            </p:nvSpPr>
            <p:spPr>
              <a:xfrm>
                <a:off x="-130948" y="796303"/>
                <a:ext cx="12453891" cy="3416320"/>
              </a:xfrm>
              <a:prstGeom prst="rect">
                <a:avLst/>
              </a:prstGeom>
              <a:blipFill>
                <a:blip r:embed="rId5"/>
                <a:stretch>
                  <a:fillRect t="-7321" b="-14464"/>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18088" y="1145483"/>
            <a:ext cx="11755818" cy="1938992"/>
          </a:xfrm>
          <a:prstGeom prst="rect">
            <a:avLst/>
          </a:prstGeom>
          <a:noFill/>
        </p:spPr>
        <p:txBody>
          <a:bodyPr wrap="square" rtlCol="0">
            <a:spAutoFit/>
          </a:bodyPr>
          <a:lstStyle/>
          <a:p>
            <a:pPr algn="ctr"/>
            <a:r>
              <a:rPr lang="en-CA"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Write the general solution for all coterminal angles in radians.</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363318" y="3866205"/>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612466" y="3866205"/>
                <a:ext cx="7485413" cy="2452687"/>
              </a:xfrm>
              <a:prstGeom prst="rect">
                <a:avLst/>
              </a:prstGeom>
            </p:spPr>
            <p:txBody>
              <a:bodyPr vert="horz" lIns="91440" tIns="45720" rIns="91440" bIns="45720" rtlCol="0" anchor="ctr">
                <a:normAutofit lnSpcReduction="1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14:m>
                  <m:oMathPara xmlns:m="http://schemas.openxmlformats.org/officeDocument/2006/math">
                    <m:oMathParaPr>
                      <m:jc m:val="centerGroup"/>
                    </m:oMathParaPr>
                    <m:oMath xmlns:m="http://schemas.openxmlformats.org/officeDocument/2006/math">
                      <m:r>
                        <a:rPr lang="en-CA" sz="7200" b="1"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r>
                        <a:rPr lang="en-CA" sz="7200" b="1"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1"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𝟐</m:t>
                      </m:r>
                      <m:r>
                        <a:rPr lang="en-CA" sz="7200" b="1"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r>
                        <a:rPr lang="en-CA" sz="7200" b="1"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𝒓</m:t>
                      </m:r>
                    </m:oMath>
                  </m:oMathPara>
                </a14:m>
                <a:endParaRPr lang="en-US" dirty="0">
                  <a:effectLst>
                    <a:outerShdw blurRad="38100" dist="38100" dir="2700000" algn="tl">
                      <a:srgbClr val="000000">
                        <a:alpha val="43137"/>
                      </a:srgbClr>
                    </a:outerShdw>
                  </a:effectLst>
                </a:endParaRPr>
              </a:p>
            </p:txBody>
          </p:sp>
        </mc:Choice>
        <mc:Fallback>
          <p:sp>
            <p:nvSpPr>
              <p:cNvPr id="9" name="Textfeld 8">
                <a:hlinkClick r:id="rId4" action="ppaction://hlinksldjump"/>
                <a:extLst>
                  <a:ext uri="{FF2B5EF4-FFF2-40B4-BE49-F238E27FC236}">
                    <a16:creationId xmlns:a16="http://schemas.microsoft.com/office/drawing/2014/main" id="{3D2B2345-0D56-4847-BF33-ED2984EF24B3}"/>
                  </a:ext>
                </a:extLst>
              </p:cNvPr>
              <p:cNvSpPr txBox="1">
                <a:spLocks noRot="1" noChangeAspect="1" noMove="1" noResize="1" noEditPoints="1" noAdjustHandles="1" noChangeArrowheads="1" noChangeShapeType="1" noTextEdit="1"/>
              </p:cNvSpPr>
              <p:nvPr/>
            </p:nvSpPr>
            <p:spPr>
              <a:xfrm>
                <a:off x="2612466" y="3866205"/>
                <a:ext cx="7485413" cy="2452687"/>
              </a:xfrm>
              <a:prstGeom prst="rect">
                <a:avLst/>
              </a:prstGeom>
              <a:blipFill>
                <a:blip r:embed="rId5"/>
                <a:stretch>
                  <a:fillRect t="-16129"/>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2308324"/>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Find all coterminal angles of </a:t>
                </a:r>
                <a14:m>
                  <m:oMath xmlns:m="http://schemas.openxmlformats.org/officeDocument/2006/math">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210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14:m>
                  <m:oMath xmlns:m="http://schemas.openxmlformats.org/officeDocument/2006/math">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720</m:t>
                        </m:r>
                      </m:e>
                      <m:sup>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&lt;</m:t>
                    </m:r>
                    <m:sSup>
                      <m:sSupPr>
                        <m:ctrlP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720</m:t>
                        </m:r>
                      </m:e>
                      <m:sup>
                        <m: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oMath>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45182288-7B1F-4D3C-9B78-21AA57CB4F08}"/>
                  </a:ext>
                </a:extLst>
              </p:cNvPr>
              <p:cNvSpPr txBox="1">
                <a:spLocks noRot="1" noChangeAspect="1" noMove="1" noResize="1" noEditPoints="1" noAdjustHandles="1" noChangeArrowheads="1" noChangeShapeType="1" noTextEdit="1"/>
              </p:cNvSpPr>
              <p:nvPr/>
            </p:nvSpPr>
            <p:spPr>
              <a:xfrm>
                <a:off x="497605" y="1174604"/>
                <a:ext cx="11196784" cy="2308324"/>
              </a:xfrm>
              <a:prstGeom prst="rect">
                <a:avLst/>
              </a:prstGeom>
              <a:blipFill>
                <a:blip r:embed="rId5"/>
                <a:stretch>
                  <a:fillRect t="-10582" r="-3214" b="-23810"/>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dirty="0">
                <a:ln>
                  <a:noFill/>
                </a:ln>
                <a:solidFill>
                  <a:srgbClr val="39257F"/>
                </a:solidFill>
                <a:effectLst/>
                <a:uLnTx/>
                <a:uFillTx/>
                <a:latin typeface="Franklin Gothic Medium" panose="020B0603020102020204" pitchFamily="34" charset="0"/>
                <a:cs typeface="Arial" panose="020B0604020202020204" pitchFamily="34" charset="0"/>
              </a:rPr>
              <a:t>More information can be found on our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139248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30948" y="796303"/>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510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150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210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570</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up>
                      </m:s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oMath>
                  </m:oMathPara>
                </a14:m>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F60BC59C-B81E-4FA3-B923-A1817C169E07}"/>
                  </a:ext>
                </a:extLst>
              </p:cNvPr>
              <p:cNvSpPr txBox="1">
                <a:spLocks noRot="1" noChangeAspect="1" noMove="1" noResize="1" noEditPoints="1" noAdjustHandles="1" noChangeArrowheads="1" noChangeShapeType="1" noTextEdit="1"/>
              </p:cNvSpPr>
              <p:nvPr/>
            </p:nvSpPr>
            <p:spPr>
              <a:xfrm>
                <a:off x="-130948" y="796303"/>
                <a:ext cx="12453891" cy="2308324"/>
              </a:xfrm>
              <a:prstGeom prst="rect">
                <a:avLst/>
              </a:prstGeom>
              <a:blipFill>
                <a:blip r:embed="rId5"/>
                <a:stretch>
                  <a:fillRect t="-10847" b="-23810"/>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mc:AlternateContent xmlns:mc="http://schemas.openxmlformats.org/markup-compatibility/2006">
        <mc:Choice xmlns:a14="http://schemas.microsoft.com/office/drawing/2010/main" Requires="a14">
          <p:sp>
            <p:nvSpPr>
              <p:cNvPr id="3" name="Textfeld 10">
                <a:extLst>
                  <a:ext uri="{FF2B5EF4-FFF2-40B4-BE49-F238E27FC236}">
                    <a16:creationId xmlns:a16="http://schemas.microsoft.com/office/drawing/2014/main" id="{1A4D9F3C-9120-B610-297C-A9CB52D63014}"/>
                  </a:ext>
                </a:extLst>
              </p:cNvPr>
              <p:cNvSpPr txBox="1"/>
              <p:nvPr/>
            </p:nvSpPr>
            <p:spPr>
              <a:xfrm>
                <a:off x="497605" y="1174604"/>
                <a:ext cx="11196784" cy="2789866"/>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the coordinates of </a:t>
                </a:r>
                <a14:m>
                  <m:oMath xmlns:m="http://schemas.openxmlformats.org/officeDocument/2006/math">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mc:Choice>
        <mc:Fallback>
          <p:sp>
            <p:nvSpPr>
              <p:cNvPr id="3" name="Textfeld 10">
                <a:extLst>
                  <a:ext uri="{FF2B5EF4-FFF2-40B4-BE49-F238E27FC236}">
                    <a16:creationId xmlns:a16="http://schemas.microsoft.com/office/drawing/2014/main" id="{1A4D9F3C-9120-B610-297C-A9CB52D63014}"/>
                  </a:ext>
                </a:extLst>
              </p:cNvPr>
              <p:cNvSpPr txBox="1">
                <a:spLocks noRot="1" noChangeAspect="1" noMove="1" noResize="1" noEditPoints="1" noAdjustHandles="1" noChangeArrowheads="1" noChangeShapeType="1" noTextEdit="1"/>
              </p:cNvSpPr>
              <p:nvPr/>
            </p:nvSpPr>
            <p:spPr>
              <a:xfrm>
                <a:off x="497605" y="1174604"/>
                <a:ext cx="11196784" cy="2789866"/>
              </a:xfrm>
              <a:prstGeom prst="rect">
                <a:avLst/>
              </a:prstGeom>
              <a:blipFill>
                <a:blip r:embed="rId6"/>
                <a:stretch>
                  <a:fillRect t="-8753" r="-54" b="-10941"/>
                </a:stretch>
              </a:blipFill>
            </p:spPr>
            <p:txBody>
              <a:bodyPr/>
              <a:lstStyle/>
              <a:p>
                <a:r>
                  <a:rPr lang="en-CA">
                    <a:noFill/>
                  </a:rPr>
                  <a:t> </a:t>
                </a:r>
              </a:p>
            </p:txBody>
          </p:sp>
        </mc:Fallback>
      </mc:AlternateContent>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mc:AlternateContent xmlns:mc="http://schemas.openxmlformats.org/markup-compatibility/2006">
        <mc:Choice xmlns:a14="http://schemas.microsoft.com/office/drawing/2010/main" Requires="a14">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796303"/>
                <a:ext cx="12453891" cy="476707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d>
                        <m:dPr>
                          <m:ctrlP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f>
                            <m:fPr>
                              <m:ctrlP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ad>
                                <m:radPr>
                                  <m:degHide m:val="on"/>
                                  <m:ctrlP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radPr>
                                <m:deg/>
                                <m:e>
                                  <m:d>
                                    <m:dPr>
                                      <m:ctrlP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e>
                                  </m:d>
                                </m:e>
                              </m:rad>
                            </m:num>
                            <m:den>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num>
                            <m:den>
                              <m:r>
                                <a:rPr lang="en-CA" sz="72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e>
                      </m:d>
                    </m:oMath>
                  </m:oMathPara>
                </a14:m>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4" name="Textfeld 3">
                <a:hlinkClick r:id="rId4" action="ppaction://hlinksldjump"/>
                <a:extLst>
                  <a:ext uri="{FF2B5EF4-FFF2-40B4-BE49-F238E27FC236}">
                    <a16:creationId xmlns:a16="http://schemas.microsoft.com/office/drawing/2014/main" id="{3751D731-30C6-48BB-A780-3CF3C39888F4}"/>
                  </a:ext>
                </a:extLst>
              </p:cNvPr>
              <p:cNvSpPr txBox="1">
                <a:spLocks noRot="1" noChangeAspect="1" noMove="1" noResize="1" noEditPoints="1" noAdjustHandles="1" noChangeArrowheads="1" noChangeShapeType="1" noTextEdit="1"/>
              </p:cNvSpPr>
              <p:nvPr/>
            </p:nvSpPr>
            <p:spPr>
              <a:xfrm>
                <a:off x="-130948" y="796303"/>
                <a:ext cx="12453891" cy="4767074"/>
              </a:xfrm>
              <a:prstGeom prst="rect">
                <a:avLst/>
              </a:prstGeom>
              <a:blipFill>
                <a:blip r:embed="rId5"/>
                <a:stretch>
                  <a:fillRect t="-5243" b="-10486"/>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2" name="Textfeld 1">
                <a:extLst>
                  <a:ext uri="{FF2B5EF4-FFF2-40B4-BE49-F238E27FC236}">
                    <a16:creationId xmlns:a16="http://schemas.microsoft.com/office/drawing/2014/main" id="{393B4FF3-57E9-41C2-9CBE-610E3A13B908}"/>
                  </a:ext>
                </a:extLst>
              </p:cNvPr>
              <p:cNvSpPr txBox="1"/>
              <p:nvPr/>
            </p:nvSpPr>
            <p:spPr>
              <a:xfrm>
                <a:off x="497605" y="1174604"/>
                <a:ext cx="11196784" cy="276485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Quadrant II, if </a:t>
                </a:r>
                <a14:m>
                  <m:oMath xmlns:m="http://schemas.openxmlformats.org/officeDocument/2006/math">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𝑥</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find y</a:t>
                </a:r>
              </a:p>
            </p:txBody>
          </p:sp>
        </mc:Choice>
        <mc:Fallback>
          <p:sp>
            <p:nvSpPr>
              <p:cNvPr id="2" name="Textfeld 1">
                <a:extLst>
                  <a:ext uri="{FF2B5EF4-FFF2-40B4-BE49-F238E27FC236}">
                    <a16:creationId xmlns:a16="http://schemas.microsoft.com/office/drawing/2014/main" id="{393B4FF3-57E9-41C2-9CBE-610E3A13B908}"/>
                  </a:ext>
                </a:extLst>
              </p:cNvPr>
              <p:cNvSpPr txBox="1">
                <a:spLocks noRot="1" noChangeAspect="1" noMove="1" noResize="1" noEditPoints="1" noAdjustHandles="1" noChangeArrowheads="1" noChangeShapeType="1" noTextEdit="1"/>
              </p:cNvSpPr>
              <p:nvPr/>
            </p:nvSpPr>
            <p:spPr>
              <a:xfrm>
                <a:off x="497605" y="1174604"/>
                <a:ext cx="11196784" cy="2764859"/>
              </a:xfrm>
              <a:prstGeom prst="rect">
                <a:avLst/>
              </a:prstGeom>
              <a:blipFill>
                <a:blip r:embed="rId5"/>
                <a:stretch>
                  <a:fillRect l="-3159" t="-1325" r="-5447" b="-19647"/>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mc:AlternateContent xmlns:mc="http://schemas.openxmlformats.org/markup-compatibility/2006">
        <mc:Choice xmlns:a14="http://schemas.microsoft.com/office/drawing/2010/main" Requires="a14">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8" y="796303"/>
                <a:ext cx="12453891" cy="35420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
                        <m:f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ad>
                            <m:radPr>
                              <m:degHide m:val="on"/>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radPr>
                            <m:deg/>
                            <m:e>
                              <m:d>
                                <m:d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e>
                              </m:d>
                            </m:e>
                          </m:rad>
                        </m:num>
                        <m:den>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oMath>
                  </m:oMathPara>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4" name="Textfeld 3">
                <a:hlinkClick r:id="rId4" action="ppaction://hlinksldjump"/>
                <a:extLst>
                  <a:ext uri="{FF2B5EF4-FFF2-40B4-BE49-F238E27FC236}">
                    <a16:creationId xmlns:a16="http://schemas.microsoft.com/office/drawing/2014/main" id="{B7BB6C98-E200-4D14-8741-1C7D34577A65}"/>
                  </a:ext>
                </a:extLst>
              </p:cNvPr>
              <p:cNvSpPr txBox="1">
                <a:spLocks noRot="1" noChangeAspect="1" noMove="1" noResize="1" noEditPoints="1" noAdjustHandles="1" noChangeArrowheads="1" noChangeShapeType="1" noTextEdit="1"/>
              </p:cNvSpPr>
              <p:nvPr/>
            </p:nvSpPr>
            <p:spPr>
              <a:xfrm>
                <a:off x="-130948" y="796303"/>
                <a:ext cx="12453891" cy="3542060"/>
              </a:xfrm>
              <a:prstGeom prst="rect">
                <a:avLst/>
              </a:prstGeom>
              <a:blipFill>
                <a:blip r:embed="rId5"/>
                <a:stretch>
                  <a:fillRect t="-7057" b="-5336"/>
                </a:stretch>
              </a:blipFill>
            </p:spPr>
            <p:txBody>
              <a:bodyPr/>
              <a:lstStyle/>
              <a:p>
                <a:r>
                  <a:rPr lang="en-CA">
                    <a:noFill/>
                  </a:rPr>
                  <a:t> </a:t>
                </a:r>
              </a:p>
            </p:txBody>
          </p:sp>
        </mc:Fallback>
      </mc:AlternateContent>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quadrants have negative sine values?</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928383"/>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Quadrants II &amp; IV</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3" name="Textfeld 12">
                <a:extLst>
                  <a:ext uri="{FF2B5EF4-FFF2-40B4-BE49-F238E27FC236}">
                    <a16:creationId xmlns:a16="http://schemas.microsoft.com/office/drawing/2014/main" id="{FE5B5EAF-5621-42F8-BED3-693F9D97AE29}"/>
                  </a:ext>
                </a:extLst>
              </p:cNvPr>
              <p:cNvSpPr txBox="1"/>
              <p:nvPr/>
            </p:nvSpPr>
            <p:spPr>
              <a:xfrm>
                <a:off x="1244597" y="2536164"/>
                <a:ext cx="9702800" cy="2617255"/>
              </a:xfrm>
              <a:prstGeom prst="rect">
                <a:avLst/>
              </a:prstGeom>
              <a:noFill/>
            </p:spPr>
            <p:txBody>
              <a:bodyPr wrap="square" rtlCol="0">
                <a:spAutoFit/>
              </a:bodyPr>
              <a:lstStyle/>
              <a:p>
                <a:pPr algn="ctr"/>
                <a:r>
                  <a:rPr lang="en-CA"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reference angle for </a:t>
                </a:r>
                <a14:m>
                  <m:oMath xmlns:m="http://schemas.openxmlformats.org/officeDocument/2006/math">
                    <m:f>
                      <m:fPr>
                        <m:ctrlPr>
                          <a:rPr lang="en-CA" sz="6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6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r>
                          <a:rPr lang="en-CA" sz="6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num>
                      <m:den>
                        <m:r>
                          <a:rPr lang="en-CA" sz="6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oMath>
                </a14:m>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endParaRPr lang="de-AT" dirty="0"/>
              </a:p>
            </p:txBody>
          </p:sp>
        </mc:Choice>
        <mc:Fallback>
          <p:sp>
            <p:nvSpPr>
              <p:cNvPr id="13" name="Textfeld 12">
                <a:extLst>
                  <a:ext uri="{FF2B5EF4-FFF2-40B4-BE49-F238E27FC236}">
                    <a16:creationId xmlns:a16="http://schemas.microsoft.com/office/drawing/2014/main" id="{FE5B5EAF-5621-42F8-BED3-693F9D97AE29}"/>
                  </a:ext>
                </a:extLst>
              </p:cNvPr>
              <p:cNvSpPr txBox="1">
                <a:spLocks noRot="1" noChangeAspect="1" noMove="1" noResize="1" noEditPoints="1" noAdjustHandles="1" noChangeArrowheads="1" noChangeShapeType="1" noTextEdit="1"/>
              </p:cNvSpPr>
              <p:nvPr/>
            </p:nvSpPr>
            <p:spPr>
              <a:xfrm>
                <a:off x="1244597" y="2536164"/>
                <a:ext cx="9702800" cy="2617255"/>
              </a:xfrm>
              <a:prstGeom prst="rect">
                <a:avLst/>
              </a:prstGeom>
              <a:blipFill>
                <a:blip r:embed="rId5"/>
                <a:stretch>
                  <a:fillRect l="-628" t="-7459" r="-2701"/>
                </a:stretch>
              </a:blipFill>
            </p:spPr>
            <p:txBody>
              <a:bodyPr/>
              <a:lstStyle/>
              <a:p>
                <a:r>
                  <a:rPr lang="en-CA">
                    <a:noFill/>
                  </a:rPr>
                  <a:t> </a:t>
                </a:r>
              </a:p>
            </p:txBody>
          </p:sp>
        </mc:Fallback>
      </mc:AlternateContent>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827081"/>
                <a:ext cx="12453891" cy="41458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Para xmlns:m="http://schemas.openxmlformats.org/officeDocument/2006/math">
                    <m:oMathParaPr>
                      <m:jc m:val="centerGroup"/>
                    </m:oMathParaPr>
                    <m:oMath xmlns:m="http://schemas.openxmlformats.org/officeDocument/2006/math">
                      <m:f>
                        <m:f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num>
                        <m:den>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oMath>
                  </m:oMathPara>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568E4539-55B1-43E1-9381-C7BD5BF7A8B1}"/>
                  </a:ext>
                </a:extLst>
              </p:cNvPr>
              <p:cNvSpPr txBox="1">
                <a:spLocks noRot="1" noChangeAspect="1" noMove="1" noResize="1" noEditPoints="1" noAdjustHandles="1" noChangeArrowheads="1" noChangeShapeType="1" noTextEdit="1"/>
              </p:cNvSpPr>
              <p:nvPr/>
            </p:nvSpPr>
            <p:spPr>
              <a:xfrm>
                <a:off x="-130948" y="827081"/>
                <a:ext cx="12453891" cy="4145815"/>
              </a:xfrm>
              <a:prstGeom prst="rect">
                <a:avLst/>
              </a:prstGeom>
              <a:blipFill>
                <a:blip r:embed="rId5"/>
                <a:stretch>
                  <a:fillRect t="-6029" b="-3824"/>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285853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Determine if the point </a:t>
                </a:r>
                <a14:m>
                  <m:oMath xmlns:m="http://schemas.openxmlformats.org/officeDocument/2006/math">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8</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17</m:t>
                            </m:r>
                          </m:den>
                        </m:f>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15</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17</m:t>
                            </m:r>
                          </m:den>
                        </m:f>
                      </m:e>
                    </m:d>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lies on the unit circle</a:t>
                </a:r>
              </a:p>
            </p:txBody>
          </p:sp>
        </mc:Choice>
        <mc:Fallback>
          <p:sp>
            <p:nvSpPr>
              <p:cNvPr id="9" name="Textfeld 8">
                <a:extLst>
                  <a:ext uri="{FF2B5EF4-FFF2-40B4-BE49-F238E27FC236}">
                    <a16:creationId xmlns:a16="http://schemas.microsoft.com/office/drawing/2014/main" id="{CC29092D-8420-4214-B0DC-7A3A016D9BDC}"/>
                  </a:ext>
                </a:extLst>
              </p:cNvPr>
              <p:cNvSpPr txBox="1">
                <a:spLocks noRot="1" noChangeAspect="1" noMove="1" noResize="1" noEditPoints="1" noAdjustHandles="1" noChangeArrowheads="1" noChangeShapeType="1" noTextEdit="1"/>
              </p:cNvSpPr>
              <p:nvPr/>
            </p:nvSpPr>
            <p:spPr>
              <a:xfrm>
                <a:off x="497605" y="1382831"/>
                <a:ext cx="11196784" cy="2858539"/>
              </a:xfrm>
              <a:prstGeom prst="rect">
                <a:avLst/>
              </a:prstGeom>
              <a:blipFill>
                <a:blip r:embed="rId5"/>
                <a:stretch>
                  <a:fillRect l="-3486" r="-5882" b="-18763"/>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mc:AlternateContent xmlns:mc="http://schemas.openxmlformats.org/markup-compatibility/2006">
        <mc:Choice xmlns:a14="http://schemas.microsoft.com/office/drawing/2010/main" Requires="a14">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Yes, because </a:t>
                </a:r>
                <a14:m>
                  <m:oMath xmlns:m="http://schemas.openxmlformats.org/officeDocument/2006/math">
                    <m:sSup>
                      <m:sSup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𝑥</m:t>
                        </m:r>
                      </m:e>
                      <m:sup>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𝑦</m:t>
                        </m:r>
                      </m:e>
                      <m:sup>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r>
                      <a:rPr lang="en-CA" sz="70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oMath>
                </a14:m>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4" name="Textfeld 3">
                <a:hlinkClick r:id="rId4" action="ppaction://hlinksldjump"/>
                <a:extLst>
                  <a:ext uri="{FF2B5EF4-FFF2-40B4-BE49-F238E27FC236}">
                    <a16:creationId xmlns:a16="http://schemas.microsoft.com/office/drawing/2014/main" id="{F6B79E97-5690-4492-91EE-D47F1AC3BCDD}"/>
                  </a:ext>
                </a:extLst>
              </p:cNvPr>
              <p:cNvSpPr txBox="1">
                <a:spLocks noRot="1" noChangeAspect="1" noMove="1" noResize="1" noEditPoints="1" noAdjustHandles="1" noChangeArrowheads="1" noChangeShapeType="1" noTextEdit="1"/>
              </p:cNvSpPr>
              <p:nvPr/>
            </p:nvSpPr>
            <p:spPr>
              <a:xfrm>
                <a:off x="-130946" y="501663"/>
                <a:ext cx="12453891" cy="4462760"/>
              </a:xfrm>
              <a:prstGeom prst="rect">
                <a:avLst/>
              </a:prstGeom>
              <a:blipFill>
                <a:blip r:embed="rId5"/>
                <a:stretch>
                  <a:fillRect t="-5464" b="-11475"/>
                </a:stretch>
              </a:blipFill>
            </p:spPr>
            <p:txBody>
              <a:bodyPr/>
              <a:lstStyle/>
              <a:p>
                <a:r>
                  <a:rPr lang="en-CA">
                    <a:noFill/>
                  </a:rPr>
                  <a:t> </a:t>
                </a:r>
              </a:p>
            </p:txBody>
          </p:sp>
        </mc:Fallback>
      </mc:AlternateContent>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5" name="Textfeld 14">
                <a:extLst>
                  <a:ext uri="{FF2B5EF4-FFF2-40B4-BE49-F238E27FC236}">
                    <a16:creationId xmlns:a16="http://schemas.microsoft.com/office/drawing/2014/main" id="{21349787-C97F-42FB-86D0-D772EE0CBEE0}"/>
                  </a:ext>
                </a:extLst>
              </p:cNvPr>
              <p:cNvSpPr txBox="1"/>
              <p:nvPr/>
            </p:nvSpPr>
            <p:spPr>
              <a:xfrm>
                <a:off x="1331547" y="786632"/>
                <a:ext cx="9528900"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t>
                </a:r>
                <a14:m>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oMath>
                </a14:m>
                <a:r>
                  <a:rPr lang="en-CA" sz="7200" b="0" i="0" dirty="0">
                    <a:solidFill>
                      <a:schemeClr val="bg1"/>
                    </a:solidFill>
                    <a:effectLst>
                      <a:outerShdw blurRad="38100" dist="38100" dir="2700000" algn="tl">
                        <a:srgbClr val="000000">
                          <a:alpha val="43137"/>
                        </a:srgbClr>
                      </a:outerShdw>
                    </a:effectLst>
                    <a:latin typeface="+mj-lt"/>
                    <a:ea typeface="Segoe UI Black" panose="020B0A02040204020203" pitchFamily="34" charset="0"/>
                  </a:rPr>
                  <a:t> </a:t>
                </a:r>
                <a:r>
                  <a:rPr lang="en-CA" sz="7200" dirty="0">
                    <a:solidFill>
                      <a:schemeClr val="bg1"/>
                    </a:solidFill>
                    <a:effectLst>
                      <a:outerShdw blurRad="38100" dist="38100" dir="2700000" algn="tl">
                        <a:srgbClr val="000000">
                          <a:alpha val="43137"/>
                        </a:srgbClr>
                      </a:outerShdw>
                    </a:effectLst>
                    <a:latin typeface="+mj-lt"/>
                    <a:ea typeface="Segoe UI Black" panose="020B0A02040204020203" pitchFamily="34" charset="0"/>
                  </a:rPr>
                  <a:t>on the unit Circle</a:t>
                </a:r>
                <a:r>
                  <a:rPr lang="en-CA" sz="7200" b="0" i="0" dirty="0">
                    <a:solidFill>
                      <a:schemeClr val="bg1"/>
                    </a:solidFill>
                    <a:effectLst>
                      <a:outerShdw blurRad="38100" dist="38100" dir="2700000" algn="tl">
                        <a:srgbClr val="000000">
                          <a:alpha val="43137"/>
                        </a:srgbClr>
                      </a:outerShdw>
                    </a:effectLst>
                    <a:latin typeface="+mj-lt"/>
                    <a:ea typeface="Segoe UI Black" panose="020B0A02040204020203" pitchFamily="34" charset="0"/>
                  </a:rPr>
                  <a:t> </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5" name="Textfeld 14">
                <a:extLst>
                  <a:ext uri="{FF2B5EF4-FFF2-40B4-BE49-F238E27FC236}">
                    <a16:creationId xmlns:a16="http://schemas.microsoft.com/office/drawing/2014/main" id="{21349787-C97F-42FB-86D0-D772EE0CBEE0}"/>
                  </a:ext>
                </a:extLst>
              </p:cNvPr>
              <p:cNvSpPr txBox="1">
                <a:spLocks noRot="1" noChangeAspect="1" noMove="1" noResize="1" noEditPoints="1" noAdjustHandles="1" noChangeArrowheads="1" noChangeShapeType="1" noTextEdit="1"/>
              </p:cNvSpPr>
              <p:nvPr/>
            </p:nvSpPr>
            <p:spPr>
              <a:xfrm>
                <a:off x="1331547" y="786632"/>
                <a:ext cx="9528900" cy="2308324"/>
              </a:xfrm>
              <a:prstGeom prst="rect">
                <a:avLst/>
              </a:prstGeom>
              <a:blipFill>
                <a:blip r:embed="rId5"/>
                <a:stretch>
                  <a:fillRect t="-11609" r="-639" b="-23483"/>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26350"/>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x-coordinate</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2774093"/>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a point is </a:t>
                </a:r>
                <a14:m>
                  <m:oMath xmlns:m="http://schemas.openxmlformats.org/officeDocument/2006/math">
                    <m: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oMath>
                </a14:m>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find </a:t>
                </a:r>
                <a14:m>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oMath>
                </a14:m>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mc:Choice>
        <mc:Fallback>
          <p:sp>
            <p:nvSpPr>
              <p:cNvPr id="11" name="Textfeld 10">
                <a:extLst>
                  <a:ext uri="{FF2B5EF4-FFF2-40B4-BE49-F238E27FC236}">
                    <a16:creationId xmlns:a16="http://schemas.microsoft.com/office/drawing/2014/main" id="{A739C58C-5FCD-4DDA-88C7-B5B7B15DF94C}"/>
                  </a:ext>
                </a:extLst>
              </p:cNvPr>
              <p:cNvSpPr txBox="1">
                <a:spLocks noRot="1" noChangeAspect="1" noMove="1" noResize="1" noEditPoints="1" noAdjustHandles="1" noChangeArrowheads="1" noChangeShapeType="1" noTextEdit="1"/>
              </p:cNvSpPr>
              <p:nvPr/>
            </p:nvSpPr>
            <p:spPr>
              <a:xfrm>
                <a:off x="1331547" y="1190938"/>
                <a:ext cx="9528900" cy="2774093"/>
              </a:xfrm>
              <a:prstGeom prst="rect">
                <a:avLst/>
              </a:prstGeom>
              <a:blipFill>
                <a:blip r:embed="rId5"/>
                <a:stretch>
                  <a:fillRect t="-1319" r="-256" b="-19780"/>
                </a:stretch>
              </a:blipFill>
            </p:spPr>
            <p:txBody>
              <a:bodyPr/>
              <a:lstStyle/>
              <a:p>
                <a:r>
                  <a:rPr lang="en-CA">
                    <a:noFill/>
                  </a:rPr>
                  <a:t> </a:t>
                </a:r>
              </a:p>
            </p:txBody>
          </p:sp>
        </mc:Fallback>
      </mc:AlternateContent>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389337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Para xmlns:m="http://schemas.openxmlformats.org/officeDocument/2006/math">
                    <m:oMathParaPr>
                      <m:jc m:val="centerGroup"/>
                    </m:oMathParaPr>
                    <m:oMath xmlns:m="http://schemas.openxmlformats.org/officeDocument/2006/math">
                      <m:f>
                        <m:f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𝟒</m:t>
                          </m:r>
                        </m:num>
                        <m:den>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den>
                      </m:f>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51DCC840-90F6-4592-BA16-276AE580617D}"/>
                  </a:ext>
                </a:extLst>
              </p:cNvPr>
              <p:cNvSpPr txBox="1">
                <a:spLocks noRot="1" noChangeAspect="1" noMove="1" noResize="1" noEditPoints="1" noAdjustHandles="1" noChangeArrowheads="1" noChangeShapeType="1" noTextEdit="1"/>
              </p:cNvSpPr>
              <p:nvPr/>
            </p:nvSpPr>
            <p:spPr>
              <a:xfrm>
                <a:off x="1954038" y="1655676"/>
                <a:ext cx="8283921" cy="3893374"/>
              </a:xfrm>
              <a:prstGeom prst="rect">
                <a:avLst/>
              </a:prstGeom>
              <a:blipFill>
                <a:blip r:embed="rId5"/>
                <a:stretch>
                  <a:fillRect t="-6426" b="-5799"/>
                </a:stretch>
              </a:blipFill>
            </p:spPr>
            <p:txBody>
              <a:bodyPr/>
              <a:lstStyle/>
              <a:p>
                <a:r>
                  <a:rPr lang="en-CA">
                    <a:noFill/>
                  </a:rPr>
                  <a:t> </a:t>
                </a:r>
              </a:p>
            </p:txBody>
          </p:sp>
        </mc:Fallback>
      </mc:AlternateContent>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27885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Given </a:t>
                </a:r>
                <a14:m>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sin</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13</m:t>
                        </m:r>
                      </m:den>
                    </m:f>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Quadrant I, find </a:t>
                </a:r>
                <a14:m>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p:txBody>
          </p:sp>
        </mc:Choice>
        <mc:Fallback>
          <p:sp>
            <p:nvSpPr>
              <p:cNvPr id="11" name="Textfeld 10">
                <a:extLst>
                  <a:ext uri="{FF2B5EF4-FFF2-40B4-BE49-F238E27FC236}">
                    <a16:creationId xmlns:a16="http://schemas.microsoft.com/office/drawing/2014/main" id="{A0DD7D9F-8294-4267-A353-0B23FC14A760}"/>
                  </a:ext>
                </a:extLst>
              </p:cNvPr>
              <p:cNvSpPr txBox="1">
                <a:spLocks noRot="1" noChangeAspect="1" noMove="1" noResize="1" noEditPoints="1" noAdjustHandles="1" noChangeArrowheads="1" noChangeShapeType="1" noTextEdit="1"/>
              </p:cNvSpPr>
              <p:nvPr/>
            </p:nvSpPr>
            <p:spPr>
              <a:xfrm>
                <a:off x="1331547" y="1127878"/>
                <a:ext cx="9528900" cy="2788520"/>
              </a:xfrm>
              <a:prstGeom prst="rect">
                <a:avLst/>
              </a:prstGeom>
              <a:blipFill>
                <a:blip r:embed="rId5"/>
                <a:stretch>
                  <a:fillRect t="-656" r="-4604" b="-19475"/>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954038" y="1144588"/>
                <a:ext cx="8283921" cy="389741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Para xmlns:m="http://schemas.openxmlformats.org/officeDocument/2006/math">
                    <m:oMathParaPr>
                      <m:jc m:val="centerGroup"/>
                    </m:oMathParaPr>
                    <m:oMath xmlns:m="http://schemas.openxmlformats.org/officeDocument/2006/math">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12</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13</m:t>
                          </m:r>
                        </m:den>
                      </m:f>
                    </m:oMath>
                  </m:oMathPara>
                </a14:m>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6590273D-AFE4-42B2-9559-4C2657FCEBC8}"/>
                  </a:ext>
                </a:extLst>
              </p:cNvPr>
              <p:cNvSpPr txBox="1">
                <a:spLocks noRot="1" noChangeAspect="1" noMove="1" noResize="1" noEditPoints="1" noAdjustHandles="1" noChangeArrowheads="1" noChangeShapeType="1" noTextEdit="1"/>
              </p:cNvSpPr>
              <p:nvPr/>
            </p:nvSpPr>
            <p:spPr>
              <a:xfrm>
                <a:off x="1954038" y="1144588"/>
                <a:ext cx="8283921" cy="3897414"/>
              </a:xfrm>
              <a:prstGeom prst="rect">
                <a:avLst/>
              </a:prstGeom>
              <a:blipFill>
                <a:blip r:embed="rId5"/>
                <a:stretch>
                  <a:fillRect t="-6416" b="-4538"/>
                </a:stretch>
              </a:blipFill>
            </p:spPr>
            <p:txBody>
              <a:bodyPr/>
              <a:lstStyle/>
              <a:p>
                <a:r>
                  <a:rPr lang="en-CA">
                    <a:noFill/>
                  </a:rPr>
                  <a:t> </a:t>
                </a:r>
              </a:p>
            </p:txBody>
          </p:sp>
        </mc:Fallback>
      </mc:AlternateContent>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AA7994AA-19DB-4306-858F-C71D2AD37359}"/>
                  </a:ext>
                </a:extLst>
              </p:cNvPr>
              <p:cNvSpPr txBox="1"/>
              <p:nvPr/>
            </p:nvSpPr>
            <p:spPr>
              <a:xfrm>
                <a:off x="1331547" y="2120806"/>
                <a:ext cx="9528900" cy="2767168"/>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a:t>
                </a:r>
                <a14:m>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den>
                    </m:f>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which quadrants could </a:t>
                </a:r>
                <a14:m>
                  <m:oMath xmlns:m="http://schemas.openxmlformats.org/officeDocument/2006/math">
                    <m:r>
                      <m:rPr>
                        <m:sty m:val="p"/>
                      </m:rPr>
                      <a:rPr lang="en-CA" sz="7200" b="0" i="1" dirty="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θ</m:t>
                    </m:r>
                  </m:oMath>
                </a14:m>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be in?  </a:t>
                </a:r>
              </a:p>
            </p:txBody>
          </p:sp>
        </mc:Choice>
        <mc:Fallback>
          <p:sp>
            <p:nvSpPr>
              <p:cNvPr id="11" name="Textfeld 10">
                <a:extLst>
                  <a:ext uri="{FF2B5EF4-FFF2-40B4-BE49-F238E27FC236}">
                    <a16:creationId xmlns:a16="http://schemas.microsoft.com/office/drawing/2014/main" id="{AA7994AA-19DB-4306-858F-C71D2AD37359}"/>
                  </a:ext>
                </a:extLst>
              </p:cNvPr>
              <p:cNvSpPr txBox="1">
                <a:spLocks noRot="1" noChangeAspect="1" noMove="1" noResize="1" noEditPoints="1" noAdjustHandles="1" noChangeArrowheads="1" noChangeShapeType="1" noTextEdit="1"/>
              </p:cNvSpPr>
              <p:nvPr/>
            </p:nvSpPr>
            <p:spPr>
              <a:xfrm>
                <a:off x="1331547" y="2120806"/>
                <a:ext cx="9528900" cy="2767168"/>
              </a:xfrm>
              <a:prstGeom prst="rect">
                <a:avLst/>
              </a:prstGeom>
              <a:blipFill>
                <a:blip r:embed="rId5"/>
                <a:stretch>
                  <a:fillRect l="-1023" t="-1322" r="-8056" b="-19604"/>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8" y="1144588"/>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Quadrants II &amp; IV</a:t>
            </a: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966535"/>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Find all six trigonometric ratios for the point </a:t>
                </a:r>
                <a14:m>
                  <m:oMath xmlns:m="http://schemas.openxmlformats.org/officeDocument/2006/math">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, </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e>
                    </m:d>
                  </m:oMath>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1BFDA867-2B72-4A4B-B2CA-5B3ED820F282}"/>
                  </a:ext>
                </a:extLst>
              </p:cNvPr>
              <p:cNvSpPr txBox="1">
                <a:spLocks noRot="1" noChangeAspect="1" noMove="1" noResize="1" noEditPoints="1" noAdjustHandles="1" noChangeArrowheads="1" noChangeShapeType="1" noTextEdit="1"/>
              </p:cNvSpPr>
              <p:nvPr/>
            </p:nvSpPr>
            <p:spPr>
              <a:xfrm>
                <a:off x="1331547" y="1274433"/>
                <a:ext cx="9528900" cy="3966535"/>
              </a:xfrm>
              <a:prstGeom prst="rect">
                <a:avLst/>
              </a:prstGeom>
              <a:blipFill>
                <a:blip r:embed="rId5"/>
                <a:stretch>
                  <a:fillRect l="-1918" t="-6144" r="-4540" b="-6605"/>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355600" y="1309345"/>
                <a:ext cx="10659684" cy="3648884"/>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unc>
                        <m:funcPr>
                          <m:ctrlP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sin</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 </m:t>
                      </m:r>
                      <m:func>
                        <m:func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den>
                      </m:f>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m:t>
                      </m:r>
                      <m:r>
                        <m:rPr>
                          <m:nor/>
                        </m:rPr>
                        <a:rPr lang="en-CA" sz="4000" b="1" dirty="0">
                          <a:solidFill>
                            <a:schemeClr val="bg1"/>
                          </a:solidFill>
                          <a:effectLst>
                            <a:outerShdw blurRad="38100" dist="38100" dir="2700000" algn="tl">
                              <a:srgbClr val="000000">
                                <a:alpha val="43137"/>
                              </a:srgbClr>
                            </a:outerShdw>
                          </a:effectLst>
                          <a:ea typeface="Segoe UI Black" panose="020B0A02040204020203" pitchFamily="34" charset="0"/>
                        </a:rPr>
                        <m:t> </m:t>
                      </m:r>
                      <m:func>
                        <m:func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den>
                      </m:f>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 </m:t>
                      </m:r>
                    </m:oMath>
                  </m:oMathPara>
                </a14:m>
                <a:endParaRPr lang="en-CA"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Para xmlns:m="http://schemas.openxmlformats.org/officeDocument/2006/math">
                    <m:oMathParaPr>
                      <m:jc m:val="centerGroup"/>
                    </m:oMathParaPr>
                    <m:oMath xmlns:m="http://schemas.openxmlformats.org/officeDocument/2006/math">
                      <m:func>
                        <m:func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csc</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den>
                      </m:f>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 </m:t>
                      </m:r>
                      <m:func>
                        <m:func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sec</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5</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den>
                      </m:f>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m:t>
                      </m:r>
                      <m:r>
                        <m:rPr>
                          <m:nor/>
                        </m:rPr>
                        <a:rPr lang="en-CA" sz="4000" b="1" dirty="0">
                          <a:solidFill>
                            <a:schemeClr val="bg1"/>
                          </a:solidFill>
                          <a:effectLst>
                            <a:outerShdw blurRad="38100" dist="38100" dir="2700000" algn="tl">
                              <a:srgbClr val="000000">
                                <a:alpha val="43137"/>
                              </a:srgbClr>
                            </a:outerShdw>
                          </a:effectLst>
                          <a:ea typeface="Segoe UI Black" panose="020B0A02040204020203" pitchFamily="34" charset="0"/>
                        </a:rPr>
                        <m:t> </m:t>
                      </m:r>
                      <m:func>
                        <m:func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400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cot</m:t>
                          </m:r>
                        </m:fName>
                        <m:e>
                          <m:d>
                            <m:d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40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40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num>
                        <m:den>
                          <m:r>
                            <a:rPr lang="en-CA" sz="40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den>
                      </m:f>
                      <m:r>
                        <a:rPr lang="en-CA" sz="4000"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m:rPr>
                          <m:nor/>
                        </m:rP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m:t> </m:t>
                      </m:r>
                    </m:oMath>
                  </m:oMathPara>
                </a14:m>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290C89AD-7282-43D3-A0B1-9E2EAA31B447}"/>
                  </a:ext>
                </a:extLst>
              </p:cNvPr>
              <p:cNvSpPr txBox="1">
                <a:spLocks noRot="1" noChangeAspect="1" noMove="1" noResize="1" noEditPoints="1" noAdjustHandles="1" noChangeArrowheads="1" noChangeShapeType="1" noTextEdit="1"/>
              </p:cNvSpPr>
              <p:nvPr/>
            </p:nvSpPr>
            <p:spPr>
              <a:xfrm>
                <a:off x="355600" y="1309345"/>
                <a:ext cx="10659684" cy="3648884"/>
              </a:xfrm>
              <a:prstGeom prst="rect">
                <a:avLst/>
              </a:prstGeom>
              <a:blipFill>
                <a:blip r:embed="rId5"/>
                <a:stretch>
                  <a:fillRect t="-3177" b="-7358"/>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3" name="Textfeld 12">
                <a:extLst>
                  <a:ext uri="{FF2B5EF4-FFF2-40B4-BE49-F238E27FC236}">
                    <a16:creationId xmlns:a16="http://schemas.microsoft.com/office/drawing/2014/main" id="{40E84169-5DEB-4570-9847-0560924616E1}"/>
                  </a:ext>
                </a:extLst>
              </p:cNvPr>
              <p:cNvSpPr txBox="1"/>
              <p:nvPr/>
            </p:nvSpPr>
            <p:spPr>
              <a:xfrm>
                <a:off x="497605" y="1744367"/>
                <a:ext cx="11196784" cy="120032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Solve: </a:t>
                </a:r>
                <a14:m>
                  <m:oMath xmlns:m="http://schemas.openxmlformats.org/officeDocument/2006/math">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−1=0</m:t>
                    </m:r>
                  </m:oMath>
                </a14:m>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3" name="Textfeld 12">
                <a:extLst>
                  <a:ext uri="{FF2B5EF4-FFF2-40B4-BE49-F238E27FC236}">
                    <a16:creationId xmlns:a16="http://schemas.microsoft.com/office/drawing/2014/main" id="{40E84169-5DEB-4570-9847-0560924616E1}"/>
                  </a:ext>
                </a:extLst>
              </p:cNvPr>
              <p:cNvSpPr txBox="1">
                <a:spLocks noRot="1" noChangeAspect="1" noMove="1" noResize="1" noEditPoints="1" noAdjustHandles="1" noChangeArrowheads="1" noChangeShapeType="1" noTextEdit="1"/>
              </p:cNvSpPr>
              <p:nvPr/>
            </p:nvSpPr>
            <p:spPr>
              <a:xfrm>
                <a:off x="497605" y="1744367"/>
                <a:ext cx="11196784" cy="1200329"/>
              </a:xfrm>
              <a:prstGeom prst="rect">
                <a:avLst/>
              </a:prstGeom>
              <a:blipFill>
                <a:blip r:embed="rId5"/>
                <a:stretch>
                  <a:fillRect t="-23858" b="-46701"/>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86772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14:m>
                  <m:oMathPara xmlns:m="http://schemas.openxmlformats.org/officeDocument/2006/math">
                    <m:oMathParaPr>
                      <m:jc m:val="centerGroup"/>
                    </m:oMathParaPr>
                    <m:oMath xmlns:m="http://schemas.openxmlformats.org/officeDocument/2006/math">
                      <m:f>
                        <m:fPr>
                          <m:ctrlP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den>
                      </m:f>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𝟓</m:t>
                          </m:r>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den>
                      </m:f>
                    </m:oMath>
                  </m:oMathPara>
                </a14:m>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4AC1386D-740A-4430-91B1-2EA41480E9D6}"/>
                  </a:ext>
                </a:extLst>
              </p:cNvPr>
              <p:cNvSpPr txBox="1">
                <a:spLocks noRot="1" noChangeAspect="1" noMove="1" noResize="1" noEditPoints="1" noAdjustHandles="1" noChangeArrowheads="1" noChangeShapeType="1" noTextEdit="1"/>
              </p:cNvSpPr>
              <p:nvPr/>
            </p:nvSpPr>
            <p:spPr>
              <a:xfrm>
                <a:off x="-130948" y="504379"/>
                <a:ext cx="12453891" cy="3867725"/>
              </a:xfrm>
              <a:prstGeom prst="rect">
                <a:avLst/>
              </a:prstGeom>
              <a:blipFill>
                <a:blip r:embed="rId5"/>
                <a:stretch>
                  <a:fillRect t="-6467" b="-4101"/>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A4669CB1-961E-4ADF-A039-6D95729060AD}"/>
                  </a:ext>
                </a:extLst>
              </p:cNvPr>
              <p:cNvSpPr txBox="1"/>
              <p:nvPr/>
            </p:nvSpPr>
            <p:spPr>
              <a:xfrm>
                <a:off x="497605" y="2015431"/>
                <a:ext cx="11196784" cy="165686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Solve: </a:t>
                </a:r>
                <a14:m>
                  <m:oMath xmlns:m="http://schemas.openxmlformats.org/officeDocument/2006/math">
                    <m:r>
                      <m:rPr>
                        <m:sty m:val="p"/>
                      </m:r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sin</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num>
                      <m:den>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oMath>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A4669CB1-961E-4ADF-A039-6D95729060AD}"/>
                  </a:ext>
                </a:extLst>
              </p:cNvPr>
              <p:cNvSpPr txBox="1">
                <a:spLocks noRot="1" noChangeAspect="1" noMove="1" noResize="1" noEditPoints="1" noAdjustHandles="1" noChangeArrowheads="1" noChangeShapeType="1" noTextEdit="1"/>
              </p:cNvSpPr>
              <p:nvPr/>
            </p:nvSpPr>
            <p:spPr>
              <a:xfrm>
                <a:off x="497605" y="2015431"/>
                <a:ext cx="11196784" cy="1656864"/>
              </a:xfrm>
              <a:prstGeom prst="rect">
                <a:avLst/>
              </a:prstGeom>
              <a:blipFill>
                <a:blip r:embed="rId5"/>
                <a:stretch>
                  <a:fillRect t="-2214" b="-19557"/>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438164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
                        <m:fPr>
                          <m:ctrlP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𝟓</m:t>
                          </m:r>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6</m:t>
                          </m:r>
                        </m:den>
                      </m:f>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128AB4A1-9989-4CFF-B7E6-77C406871CC0}"/>
                  </a:ext>
                </a:extLst>
              </p:cNvPr>
              <p:cNvSpPr txBox="1">
                <a:spLocks noRot="1" noChangeAspect="1" noMove="1" noResize="1" noEditPoints="1" noAdjustHandles="1" noChangeArrowheads="1" noChangeShapeType="1" noTextEdit="1"/>
              </p:cNvSpPr>
              <p:nvPr/>
            </p:nvSpPr>
            <p:spPr>
              <a:xfrm>
                <a:off x="570401" y="958498"/>
                <a:ext cx="11051196" cy="4381649"/>
              </a:xfrm>
              <a:prstGeom prst="rect">
                <a:avLst/>
              </a:prstGeom>
              <a:blipFill>
                <a:blip r:embed="rId5"/>
                <a:stretch>
                  <a:fillRect t="-5563" b="-11683"/>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4DFAD8B6-E6B9-45BE-A4FD-CC5159702592}"/>
                  </a:ext>
                </a:extLst>
              </p:cNvPr>
              <p:cNvSpPr txBox="1"/>
              <p:nvPr/>
            </p:nvSpPr>
            <p:spPr>
              <a:xfrm>
                <a:off x="229591" y="1190938"/>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Solve: </a:t>
                </a:r>
              </a:p>
              <a:p>
                <a:pPr algn="ctr"/>
                <a14:m>
                  <m:oMathPara xmlns:m="http://schemas.openxmlformats.org/officeDocument/2006/math">
                    <m:oMathParaPr>
                      <m:jc m:val="centerGroup"/>
                    </m:oMathParaPr>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sSup>
                            <m:sSup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e>
                            <m:sup>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=0</m:t>
                      </m:r>
                    </m:oMath>
                  </m:oMathPara>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4DFAD8B6-E6B9-45BE-A4FD-CC5159702592}"/>
                  </a:ext>
                </a:extLst>
              </p:cNvPr>
              <p:cNvSpPr txBox="1">
                <a:spLocks noRot="1" noChangeAspect="1" noMove="1" noResize="1" noEditPoints="1" noAdjustHandles="1" noChangeArrowheads="1" noChangeShapeType="1" noTextEdit="1"/>
              </p:cNvSpPr>
              <p:nvPr/>
            </p:nvSpPr>
            <p:spPr>
              <a:xfrm>
                <a:off x="229591" y="1190938"/>
                <a:ext cx="11732812" cy="2308324"/>
              </a:xfrm>
              <a:prstGeom prst="rect">
                <a:avLst/>
              </a:prstGeom>
              <a:blipFill>
                <a:blip r:embed="rId5"/>
                <a:stretch>
                  <a:fillRect t="-10290" b="-23747"/>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unc>
                        <m:func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d>
                        <m:d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func>
                            <m:func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𝜽</m:t>
                                  </m:r>
                                </m:e>
                              </m:d>
                            </m:e>
                          </m:func>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e>
                      </m:d>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𝟎</m:t>
                      </m:r>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63886B1C-F146-47CD-9A22-FF61D5B3B8C2}"/>
                  </a:ext>
                </a:extLst>
              </p:cNvPr>
              <p:cNvSpPr txBox="1">
                <a:spLocks noRot="1" noChangeAspect="1" noMove="1" noResize="1" noEditPoints="1" noAdjustHandles="1" noChangeArrowheads="1" noChangeShapeType="1" noTextEdit="1"/>
              </p:cNvSpPr>
              <p:nvPr/>
            </p:nvSpPr>
            <p:spPr>
              <a:xfrm>
                <a:off x="1176716" y="1309345"/>
                <a:ext cx="9838568" cy="2308324"/>
              </a:xfrm>
              <a:prstGeom prst="rect">
                <a:avLst/>
              </a:prstGeom>
              <a:blipFill>
                <a:blip r:embed="rId5"/>
                <a:stretch>
                  <a:fillRect t="-10847" r="-5452" b="-24074"/>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43874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Solve:</a:t>
                </a:r>
              </a:p>
              <a:p>
                <a:pPr algn="ctr"/>
                <a14:m>
                  <m:oMathPara xmlns:m="http://schemas.openxmlformats.org/officeDocument/2006/math">
                    <m:oMathParaPr>
                      <m:jc m:val="centerGroup"/>
                    </m:oMathParaPr>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tan</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rad>
                        <m:radPr>
                          <m:degHide m:val="on"/>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radPr>
                        <m:deg/>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e>
                      </m:rad>
                    </m:oMath>
                  </m:oMathPara>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F69B386F-A297-4C37-9433-0ED43EAD7D17}"/>
                  </a:ext>
                </a:extLst>
              </p:cNvPr>
              <p:cNvSpPr txBox="1">
                <a:spLocks noRot="1" noChangeAspect="1" noMove="1" noResize="1" noEditPoints="1" noAdjustHandles="1" noChangeArrowheads="1" noChangeShapeType="1" noTextEdit="1"/>
              </p:cNvSpPr>
              <p:nvPr/>
            </p:nvSpPr>
            <p:spPr>
              <a:xfrm>
                <a:off x="229591" y="1863600"/>
                <a:ext cx="11732812" cy="2438745"/>
              </a:xfrm>
              <a:prstGeom prst="rect">
                <a:avLst/>
              </a:prstGeom>
              <a:blipFill>
                <a:blip r:embed="rId5"/>
                <a:stretch>
                  <a:fillRect t="-10000" b="-23000"/>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6" y="1309345"/>
                <a:ext cx="9838568" cy="32778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
                        <m:fPr>
                          <m:ctrlP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den>
                      </m:f>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72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4</m:t>
                          </m:r>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72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𝟑</m:t>
                          </m:r>
                        </m:den>
                      </m:f>
                    </m:oMath>
                  </m:oMathPara>
                </a14:m>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E04EA59F-023B-490A-9429-3EF236525812}"/>
                  </a:ext>
                </a:extLst>
              </p:cNvPr>
              <p:cNvSpPr txBox="1">
                <a:spLocks noRot="1" noChangeAspect="1" noMove="1" noResize="1" noEditPoints="1" noAdjustHandles="1" noChangeArrowheads="1" noChangeShapeType="1" noTextEdit="1"/>
              </p:cNvSpPr>
              <p:nvPr/>
            </p:nvSpPr>
            <p:spPr>
              <a:xfrm>
                <a:off x="1176716" y="1309345"/>
                <a:ext cx="9838568" cy="3277820"/>
              </a:xfrm>
              <a:prstGeom prst="rect">
                <a:avLst/>
              </a:prstGeom>
              <a:blipFill>
                <a:blip r:embed="rId5"/>
                <a:stretch>
                  <a:fillRect t="-7635" b="-7076"/>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83EA53D1-B28E-48FC-B1C2-704B42E42939}"/>
                  </a:ext>
                </a:extLst>
              </p:cNvPr>
              <p:cNvSpPr txBox="1"/>
              <p:nvPr/>
            </p:nvSpPr>
            <p:spPr>
              <a:xfrm>
                <a:off x="229591" y="1000605"/>
                <a:ext cx="11732812" cy="2308324"/>
              </a:xfrm>
              <a:prstGeom prst="rect">
                <a:avLst/>
              </a:prstGeom>
              <a:noFill/>
            </p:spPr>
            <p:txBody>
              <a:bodyPr wrap="square" rtlCol="0">
                <a:spAutoFit/>
              </a:bodyPr>
              <a:lstStyle/>
              <a:p>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Solve:</a:t>
                </a:r>
              </a:p>
              <a:p>
                <a14:m>
                  <m:oMathPara xmlns:m="http://schemas.openxmlformats.org/officeDocument/2006/math">
                    <m:oMathParaPr>
                      <m:jc m:val="centerGroup"/>
                    </m:oMathParaPr>
                    <m:oMath xmlns:m="http://schemas.openxmlformats.org/officeDocument/2006/math">
                      <m:func>
                        <m:func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uncPr>
                        <m:fName>
                          <m:r>
                            <m:rPr>
                              <m:sty m:val="p"/>
                            </m:rPr>
                            <a:rPr lang="en-CA" sz="7200" b="0" i="0"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cos</m:t>
                          </m:r>
                        </m:fName>
                        <m:e>
                          <m:d>
                            <m:dPr>
                              <m:ctrlP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dPr>
                            <m:e>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e>
                          </m:d>
                        </m:e>
                      </m:func>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=0</m:t>
                      </m:r>
                    </m:oMath>
                  </m:oMathPara>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1" name="Textfeld 10">
                <a:extLst>
                  <a:ext uri="{FF2B5EF4-FFF2-40B4-BE49-F238E27FC236}">
                    <a16:creationId xmlns:a16="http://schemas.microsoft.com/office/drawing/2014/main" id="{83EA53D1-B28E-48FC-B1C2-704B42E42939}"/>
                  </a:ext>
                </a:extLst>
              </p:cNvPr>
              <p:cNvSpPr txBox="1">
                <a:spLocks noRot="1" noChangeAspect="1" noMove="1" noResize="1" noEditPoints="1" noAdjustHandles="1" noChangeArrowheads="1" noChangeShapeType="1" noTextEdit="1"/>
              </p:cNvSpPr>
              <p:nvPr/>
            </p:nvSpPr>
            <p:spPr>
              <a:xfrm>
                <a:off x="229591" y="1000605"/>
                <a:ext cx="11732812" cy="2308324"/>
              </a:xfrm>
              <a:prstGeom prst="rect">
                <a:avLst/>
              </a:prstGeom>
              <a:blipFill>
                <a:blip r:embed="rId5"/>
                <a:stretch>
                  <a:fillRect l="-4054" t="-10554" b="-23747"/>
                </a:stretch>
              </a:blipFill>
            </p:spPr>
            <p:txBody>
              <a:bodyPr/>
              <a:lstStyle/>
              <a:p>
                <a:r>
                  <a:rPr lang="en-CA">
                    <a:noFill/>
                  </a:rPr>
                  <a:t> </a:t>
                </a:r>
              </a:p>
            </p:txBody>
          </p:sp>
        </mc:Fallback>
      </mc:AlternateContent>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31084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14:m>
                  <m:oMathPara xmlns:m="http://schemas.openxmlformats.org/officeDocument/2006/math">
                    <m:oMathParaPr>
                      <m:jc m:val="centerGroup"/>
                    </m:oMathParaPr>
                    <m:oMath xmlns:m="http://schemas.openxmlformats.org/officeDocument/2006/math">
                      <m:f>
                        <m:fPr>
                          <m:ctrlP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f>
                        <m:fPr>
                          <m:ctrlP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fPr>
                        <m:num>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3</m:t>
                          </m:r>
                          <m:r>
                            <a:rPr lang="en-CA" sz="6600" b="1" i="1">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𝝅</m:t>
                          </m:r>
                        </m:num>
                        <m:den>
                          <m:r>
                            <a:rPr lang="en-CA" sz="6600" b="1"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den>
                      </m:f>
                    </m:oMath>
                  </m:oMathPara>
                </a14:m>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DF61F004-BAD2-4331-A881-FE5D319C0BA8}"/>
                  </a:ext>
                </a:extLst>
              </p:cNvPr>
              <p:cNvSpPr txBox="1">
                <a:spLocks noRot="1" noChangeAspect="1" noMove="1" noResize="1" noEditPoints="1" noAdjustHandles="1" noChangeArrowheads="1" noChangeShapeType="1" noTextEdit="1"/>
              </p:cNvSpPr>
              <p:nvPr/>
            </p:nvSpPr>
            <p:spPr>
              <a:xfrm>
                <a:off x="0" y="827543"/>
                <a:ext cx="12192000" cy="3108415"/>
              </a:xfrm>
              <a:prstGeom prst="rect">
                <a:avLst/>
              </a:prstGeom>
              <a:blipFill>
                <a:blip r:embed="rId5"/>
                <a:stretch>
                  <a:fillRect t="-8039" b="-7059"/>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29591" y="786632"/>
            <a:ext cx="11732812" cy="1200329"/>
          </a:xfrm>
          <a:prstGeom prst="rect">
            <a:avLst/>
          </a:prstGeom>
          <a:noFill/>
        </p:spPr>
        <p:txBody>
          <a:bodyPr wrap="square" rtlCol="0">
            <a:spAutoFit/>
          </a:bodyPr>
          <a:lstStyle/>
          <a:p>
            <a:pPr algn="ctr"/>
            <a:r>
              <a:rPr lang="en-CA"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defines the Unit Circle?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32398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Radius =1, centered at the origin</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mc:AlternateContent xmlns:mc="http://schemas.openxmlformats.org/markup-compatibility/2006">
        <mc:Choice xmlns:a14="http://schemas.microsoft.com/office/drawing/2010/main" Requires="a14">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are there usually two solutions to trig ratios on </a:t>
                </a:r>
                <a14:m>
                  <m:oMath xmlns:m="http://schemas.openxmlformats.org/officeDocument/2006/math">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0≤</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𝜃</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&lt;2</m:t>
                    </m:r>
                    <m:r>
                      <a:rPr lang="en-CA" sz="72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𝜋</m:t>
                    </m:r>
                  </m:oMath>
                </a14:m>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13" name="Textfeld 12">
                <a:extLst>
                  <a:ext uri="{FF2B5EF4-FFF2-40B4-BE49-F238E27FC236}">
                    <a16:creationId xmlns:a16="http://schemas.microsoft.com/office/drawing/2014/main" id="{104D183D-66B7-4DA1-89B1-0796C84F67E8}"/>
                  </a:ext>
                </a:extLst>
              </p:cNvPr>
              <p:cNvSpPr txBox="1">
                <a:spLocks noRot="1" noChangeAspect="1" noMove="1" noResize="1" noEditPoints="1" noAdjustHandles="1" noChangeArrowheads="1" noChangeShapeType="1" noTextEdit="1"/>
              </p:cNvSpPr>
              <p:nvPr/>
            </p:nvSpPr>
            <p:spPr>
              <a:xfrm>
                <a:off x="229591" y="1450646"/>
                <a:ext cx="11732812" cy="3416320"/>
              </a:xfrm>
              <a:prstGeom prst="rect">
                <a:avLst/>
              </a:prstGeom>
              <a:blipFill>
                <a:blip r:embed="rId5"/>
                <a:stretch>
                  <a:fillRect t="-7143" b="-15714"/>
                </a:stretch>
              </a:blipFill>
            </p:spPr>
            <p:txBody>
              <a:bodyPr/>
              <a:lstStyle/>
              <a:p>
                <a:r>
                  <a:rPr lang="en-CA">
                    <a:noFill/>
                  </a:rPr>
                  <a:t> </a:t>
                </a:r>
              </a:p>
            </p:txBody>
          </p:sp>
        </mc:Fallback>
      </mc:AlternateContent>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Occur in multiple Quadrants</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How do you determine the sign of the trig ratios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Based on the Quadrant (CAST rule) </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1157821"/>
            <a:ext cx="11732812" cy="830997"/>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is cosine negative in Quadrant II?</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388885" y="828294"/>
            <a:ext cx="12969766"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x-values are negative</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683593"/>
            <a:ext cx="10226565" cy="2308324"/>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Explain how to check if a point lies on the unit circle.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en-CA"/>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mc:AlternateContent xmlns:mc="http://schemas.openxmlformats.org/markup-compatibility/2006">
        <mc:Choice xmlns:a14="http://schemas.microsoft.com/office/drawing/2010/main" Requires="a14">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24275" y="1324588"/>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Verify </a:t>
                </a:r>
                <a14:m>
                  <m:oMath xmlns:m="http://schemas.openxmlformats.org/officeDocument/2006/math">
                    <m:sSup>
                      <m:sSupPr>
                        <m:ctrlP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𝑥</m:t>
                        </m:r>
                      </m:e>
                      <m:sup>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m:t>
                    </m:r>
                    <m:sSup>
                      <m:sSupPr>
                        <m:ctrlP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ctrlPr>
                      </m:sSupPr>
                      <m:e>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𝑦</m:t>
                        </m:r>
                      </m:e>
                      <m:sup>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2</m:t>
                        </m:r>
                      </m:sup>
                    </m:sSup>
                    <m:r>
                      <a:rPr lang="en-CA" sz="6600" b="0" i="1" smtClean="0">
                        <a:solidFill>
                          <a:schemeClr val="bg1"/>
                        </a:solidFill>
                        <a:effectLst>
                          <a:outerShdw blurRad="38100" dist="38100" dir="2700000" algn="tl">
                            <a:srgbClr val="000000">
                              <a:alpha val="43137"/>
                            </a:srgbClr>
                          </a:outerShdw>
                        </a:effectLst>
                        <a:latin typeface="Cambria Math" panose="02040503050406030204" pitchFamily="18" charset="0"/>
                        <a:ea typeface="Segoe UI Black" panose="020B0A02040204020203" pitchFamily="34" charset="0"/>
                      </a:rPr>
                      <m:t>=1</m:t>
                    </m:r>
                  </m:oMath>
                </a14:m>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mc:Choice>
        <mc:Fallback>
          <p:sp>
            <p:nvSpPr>
              <p:cNvPr id="9" name="Textfeld 8">
                <a:hlinkClick r:id="rId4" action="ppaction://hlinksldjump"/>
                <a:extLst>
                  <a:ext uri="{FF2B5EF4-FFF2-40B4-BE49-F238E27FC236}">
                    <a16:creationId xmlns:a16="http://schemas.microsoft.com/office/drawing/2014/main" id="{4C1C17B3-E4E6-4743-810F-908470783230}"/>
                  </a:ext>
                </a:extLst>
              </p:cNvPr>
              <p:cNvSpPr txBox="1">
                <a:spLocks noRot="1" noChangeAspect="1" noMove="1" noResize="1" noEditPoints="1" noAdjustHandles="1" noChangeArrowheads="1" noChangeShapeType="1" noTextEdit="1"/>
              </p:cNvSpPr>
              <p:nvPr/>
            </p:nvSpPr>
            <p:spPr>
              <a:xfrm>
                <a:off x="-624275" y="1324588"/>
                <a:ext cx="12969766" cy="2215991"/>
              </a:xfrm>
              <a:prstGeom prst="rect">
                <a:avLst/>
              </a:prstGeom>
              <a:blipFill>
                <a:blip r:embed="rId5"/>
                <a:stretch>
                  <a:fillRect t="-10989" b="-22527"/>
                </a:stretch>
              </a:blipFill>
            </p:spPr>
            <p:txBody>
              <a:bodyPr/>
              <a:lstStyle/>
              <a:p>
                <a:r>
                  <a:rPr lang="en-CA">
                    <a:noFill/>
                  </a:rPr>
                  <a:t> </a:t>
                </a:r>
              </a:p>
            </p:txBody>
          </p:sp>
        </mc:Fallback>
      </mc:AlternateContent>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sng" strike="noStrike" kern="1200" cap="none" spc="0" normalizeH="0" baseline="0" noProof="0" dirty="0">
                <a:ln>
                  <a:noFill/>
                </a:ln>
                <a:solidFill>
                  <a:schemeClr val="bg1"/>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3" y="1905505"/>
            <a:ext cx="8075691"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Formulas!</a:t>
            </a: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1270</Words>
  <Application>Microsoft Office PowerPoint</Application>
  <PresentationFormat>Widescreen</PresentationFormat>
  <Paragraphs>235</Paragraphs>
  <Slides>81</Slides>
  <Notes>0</Notes>
  <HiddenSlides>0</HiddenSlides>
  <MMClips>61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AcmeFont</vt:lpstr>
      <vt:lpstr>Arial</vt:lpstr>
      <vt:lpstr>Arial Nova</vt:lpstr>
      <vt:lpstr>Calibri</vt:lpstr>
      <vt:lpstr>Calibri Light</vt:lpstr>
      <vt:lpstr>Cambria Math</vt:lpstr>
      <vt:lpstr>Franklin Gothic Medium</vt:lpstr>
      <vt:lpstr>Lato</vt:lpstr>
      <vt:lpstr>Segoe UI Black</vt:lpstr>
      <vt:lpstr>Sitka Banner</vt:lpstr>
      <vt:lpstr>Office</vt:lpstr>
      <vt:lpstr>Jeopardy! Tutorial</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Nicholas Ciarciaglini</cp:lastModifiedBy>
  <cp:revision>136</cp:revision>
  <dcterms:created xsi:type="dcterms:W3CDTF">2020-09-28T08:30:51Z</dcterms:created>
  <dcterms:modified xsi:type="dcterms:W3CDTF">2026-03-24T00:13:31Z</dcterms:modified>
</cp:coreProperties>
</file>