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84" r:id="rId7"/>
    <p:sldId id="258" r:id="rId8"/>
    <p:sldId id="260" r:id="rId9"/>
    <p:sldId id="259" r:id="rId10"/>
    <p:sldId id="261" r:id="rId11"/>
    <p:sldId id="262" r:id="rId12"/>
    <p:sldId id="265" r:id="rId13"/>
    <p:sldId id="263" r:id="rId14"/>
    <p:sldId id="264" r:id="rId15"/>
    <p:sldId id="266" r:id="rId16"/>
    <p:sldId id="267" r:id="rId17"/>
    <p:sldId id="268" r:id="rId18"/>
    <p:sldId id="270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5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01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32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63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17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98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84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04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493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79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66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65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00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21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688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16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22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09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5870-50B3-4807-824E-C58EEC1C6919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81F8B-9E9E-4689-94BD-ED5564F20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250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owes.ca/product/ceiling-tiles/certainteed-grenada-2-ft-x-4-ft-x-12-in-ceiling-tile-panels-8-pack-591108?store_code=3208&amp;cq_src=google_ads&amp;cq_cmp=11543255263&amp;cq_con=111377415086&amp;cq_term=&amp;cq_med=pla&amp;cq_plac=&amp;cq_net=g&amp;cq_pos=&amp;cq_plt=gp&amp;&amp;cm_mmc=paid_search-_-google-_-shopping_aw_lia_generic_storage-_-71700000075235897&amp;gclid=Cj0KCQiAjbagBhD3ARIsANRrqEs7CeRc1Ydr4Q9M7sai80-rp0UgD90HhUCUhy0ukBbBKAUWGQQroloaAleaEALw_wcB&amp;gclsrc=aw.d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homedepot.c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omedepot.c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homedepot.c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homedepot.c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tradewest.ca/product-page/virco-9018-classic-stacking-chairs-18-h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medepot.ca/product/optix-clear-acrylic-sheet-080-inch-x-18-inch-x-24-inch/1000126291" TargetMode="External"/><Relationship Id="rId3" Type="http://schemas.openxmlformats.org/officeDocument/2006/relationships/hyperlink" Target="https://www.lowes.ca/product/vct-tile/ahf-commercial-vinyl-floor-tile-12-in-x-12-in-speckled-white-16352?store_code=3208&amp;cq_src=google_ads&amp;cq_cmp=11543255263&amp;cq_con=111377415086&amp;cq_term=&amp;cq_med=pla&amp;cq_plac=&amp;cq_net=g&amp;cq_pos=&amp;cq_plt=gp&amp;&amp;cm_mmc=paid_search-_-google-_-shopping_aw_lia_generic_storage-_-71700000075235897&amp;gclid=Cj0KCQiAjbagBhD3ARIsANRrqEs4fT4U5dg2R0HWnT8j6GZcNeoMCCeoBEuC0sz65Tbm69rnQ-vLv5AaAjonEALw_wcB&amp;gclsrc=aw.ds" TargetMode="External"/><Relationship Id="rId7" Type="http://schemas.openxmlformats.org/officeDocument/2006/relationships/hyperlink" Target="https://www.homedepot.ca/product/masonite-30-inch-x-80-inch-primed-2-panel-hollow-core-smooth-interior-door-slab/1000485123" TargetMode="External"/><Relationship Id="rId2" Type="http://schemas.openxmlformats.org/officeDocument/2006/relationships/hyperlink" Target="https://www.tradewest.ca/product-page/20x28-c-leg-sit-stand-des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omedepot.ca/product/cgc-sheetrock-1-2-in-x-4-ft-x-10-ft-ultralight-drywall-panel/1000115026" TargetMode="External"/><Relationship Id="rId5" Type="http://schemas.openxmlformats.org/officeDocument/2006/relationships/hyperlink" Target="https://www.lowes.ca/product/ceiling-tiles/certainteed-grenada-2-ft-x-4-ft-x-12-in-ceiling-tile-panels-8-pack-591108?store_code=3208&amp;cq_src=google_ads&amp;cq_cmp=11543255263&amp;cq_con=111377415086&amp;cq_term=&amp;cq_med=pla&amp;cq_plac=&amp;cq_net=g&amp;cq_pos=&amp;cq_plt=gp&amp;&amp;cm_mmc=paid_search-_-google-_-shopping_aw_lia_generic_storage-_-71700000075235897&amp;gclid=Cj0KCQiAjbagBhD3ARIsANRrqEs7CeRc1Ydr4Q9M7sai80-rp0UgD90HhUCUhy0ukBbBKAUWGQQroloaAleaEALw_wcB&amp;gclsrc=aw.ds" TargetMode="External"/><Relationship Id="rId10" Type="http://schemas.openxmlformats.org/officeDocument/2006/relationships/hyperlink" Target="https://www.tradewest.ca/product-page/virco-9018-classic-stacking-chairs-18-h" TargetMode="External"/><Relationship Id="rId4" Type="http://schemas.openxmlformats.org/officeDocument/2006/relationships/hyperlink" Target="https://www.homedepot.ca/product/boost-lighting-4-ft-led-shop-light-48w-4000k-warm-daylight-5500-lumens-heavy-duty-linkable/1001723592," TargetMode="External"/><Relationship Id="rId9" Type="http://schemas.openxmlformats.org/officeDocument/2006/relationships/hyperlink" Target="https://www.tradewest.ca/product-page/value-24x48-activity-tabl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55F6-66D7-46A3-B0DB-FDDE54820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Recreating Real Life Buildings &amp; Rooms In Minecraft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BF488-4FB4-D3BB-FB62-FE19BAD72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Nicholas Ciarciaglini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8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7AE6-9EB1-C614-FA5B-43350D12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Area Minecraft Room (Floor/ Roof)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5920B3-3371-841B-1C2C-CBE04C190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44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Floor/Roof:</a:t>
                </a: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d>
                      <m:d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d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=72 </m:t>
                    </m:r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d>
                      <m:d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=28 </m:t>
                    </m:r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72 </m:t>
                    </m:r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+28 </m:t>
                    </m:r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𝑘𝑠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5920B3-3371-841B-1C2C-CBE04C190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85" t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14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E921-81DE-8F6A-3425-68A3508D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Area Minecraft Room (Walls)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6520C-6459-9C1C-399B-BAEAB63E9E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057401"/>
                <a:ext cx="12192000" cy="4161284"/>
              </a:xfrm>
            </p:spPr>
            <p:txBody>
              <a:bodyPr>
                <a:normAutofit fontScale="92500"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28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Walls:</a:t>
                </a: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=36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=15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=21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36 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+18 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+15 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+21 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+30 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=132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6520C-6459-9C1C-399B-BAEAB63E9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57401"/>
                <a:ext cx="12192000" cy="4161284"/>
              </a:xfrm>
              <a:blipFill>
                <a:blip r:embed="rId2"/>
                <a:stretch>
                  <a:fillRect l="-750" t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12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B9B7-CA61-F190-ADA0-DAF3D91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/>
              <a:t>Total Surface area of Minecraft room: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529C0-BBF3-F585-866D-8B5C4A6AB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194560"/>
                <a:ext cx="12192000" cy="4024125"/>
              </a:xfrm>
            </p:spPr>
            <p:txBody>
              <a:bodyPr/>
              <a:lstStyle/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48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Total Surface Area:</a:t>
                </a: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2(100 </m:t>
                    </m:r>
                    <m:r>
                      <a:rPr lang="en-CA" sz="4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4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)+132 </m:t>
                    </m:r>
                    <m:r>
                      <a:rPr lang="en-CA" sz="4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4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=332 </m:t>
                    </m:r>
                    <m:r>
                      <a:rPr lang="en-CA" sz="4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4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529C0-BBF3-F585-866D-8B5C4A6AB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194560"/>
                <a:ext cx="12192000" cy="4024125"/>
              </a:xfrm>
              <a:blipFill>
                <a:blip r:embed="rId2"/>
                <a:stretch>
                  <a:fillRect l="-2050" t="-37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44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A9D1-CCA3-9344-4B38-A49163B3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Volume of actual room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ECA7F-D7F6-4F66-DD78-5D580CA82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57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Actual Room:</a:t>
                </a: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2.25 </m:t>
                    </m:r>
                    <m:r>
                      <a:rPr lang="en-CA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CA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11.72 </m:t>
                        </m:r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d>
                    <m:d>
                      <m:dPr>
                        <m:ctrlP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5.77 </m:t>
                        </m:r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d>
                    <m:r>
                      <a:rPr lang="en-CA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=152.15 </m:t>
                    </m:r>
                    <m:sSup>
                      <m:sSupPr>
                        <m:ctrlP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CA" sz="5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2.25 </m:t>
                    </m:r>
                    <m:r>
                      <a:rPr lang="en-CA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d>
                      <m:dPr>
                        <m:ctrlP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6.58 </m:t>
                        </m:r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d>
                    <m:d>
                      <m:dPr>
                        <m:ctrlP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4.34 </m:t>
                        </m:r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d>
                    <m:r>
                      <a:rPr lang="en-CA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=64.25 </m:t>
                    </m:r>
                    <m:sSup>
                      <m:sSupPr>
                        <m:ctrlP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CA" sz="5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152.15 </m:t>
                    </m:r>
                    <m:sSup>
                      <m:sSupPr>
                        <m:ctrlP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CA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+64.25 </m:t>
                    </m:r>
                    <m:sSup>
                      <m:sSupPr>
                        <m:ctrlP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CA" sz="5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=216.4 </m:t>
                    </m:r>
                    <m:sSup>
                      <m:sSupPr>
                        <m:ctrlP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5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ECA7F-D7F6-4F66-DD78-5D580CA82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85" t="-53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68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E896-FF25-4433-B3AE-01A33604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Volume of Minecraft room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707C7B-D8A5-5387-77D0-E57143B35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44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Minecraft Room: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d>
                    <m:d>
                      <m:d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=216 </m:t>
                    </m:r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CA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=84 </m:t>
                    </m:r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CA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216 </m:t>
                    </m:r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+84 </m:t>
                    </m:r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CA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CA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707C7B-D8A5-5387-77D0-E57143B35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85" t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80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4464-6731-FF13-43E0-5482054E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00474-6A10-BA62-3019-FBF7C2255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of all materials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1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8801-194E-E30A-17FA-B719F7B4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Flooring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91502-55C3-5A55-4533-FC9968C823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CA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At, </a:t>
                </a:r>
                <a:r>
                  <a:rPr lang="en-CA" sz="4000" u="sng" dirty="0">
                    <a:solidFill>
                      <a:srgbClr val="0563C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hlinkClick r:id="rId2"/>
                  </a:rPr>
                  <a:t>www.lowes.ca</a:t>
                </a:r>
                <a:r>
                  <a:rPr lang="en-CA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AHF Commercial Vinyl Floor Tile - 12-in x 12-in - Speckled White</a:t>
                </a:r>
                <a:r>
                  <a:rPr lang="en-CA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Each VFT is </a:t>
                </a:r>
                <a14:m>
                  <m:oMath xmlns:m="http://schemas.openxmlformats.org/officeDocument/2006/math">
                    <m:r>
                      <a:rPr lang="en-CA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0.09 </m:t>
                    </m:r>
                    <m:sSup>
                      <m:sSupPr>
                        <m:ctrlPr>
                          <a:rPr lang="en-CA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CA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100 </m:t>
                          </m:r>
                          <m:sSup>
                            <m:sSupPr>
                              <m:ctrlPr>
                                <a:rPr lang="en-CA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CA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CA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0.09 </m:t>
                          </m:r>
                          <m:sSup>
                            <m:sSupPr>
                              <m:ctrlPr>
                                <a:rPr lang="en-CA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CA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CA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CA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=1,111.11≈1,112</m:t>
                      </m:r>
                    </m:oMath>
                  </m:oMathPara>
                </a14:m>
                <a:endParaRPr lang="en-CA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CA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For one VFT: </a:t>
                </a:r>
                <a14:m>
                  <m:oMath xmlns:m="http://schemas.openxmlformats.org/officeDocument/2006/math">
                    <m:r>
                      <a:rPr lang="en-CA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$125.55</m:t>
                    </m:r>
                  </m:oMath>
                </a14:m>
                <a:r>
                  <a:rPr lang="en-CA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(not including taxes) </a:t>
                </a:r>
                <a:endParaRPr lang="en-CA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$125.55×1,112=$139,611.60</m:t>
                      </m:r>
                    </m:oMath>
                  </m:oMathPara>
                </a14:m>
                <a:endParaRPr lang="en-CA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91502-55C3-5A55-4533-FC9968C82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77" t="-25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30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19C1-AFF9-E8A4-1B00-FEFCDEFC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Lights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51AE0-6FFD-DD66-B050-70AA682112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CA" sz="5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There are 8 lights in the Minecraft room. At, </a:t>
                </a:r>
                <a:r>
                  <a:rPr lang="en-CA" sz="5700" u="sng" dirty="0">
                    <a:solidFill>
                      <a:srgbClr val="0563C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2"/>
                  </a:rPr>
                  <a:t>homedepot.ca</a:t>
                </a:r>
                <a:r>
                  <a:rPr lang="en-CA" sz="5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en-CA" sz="5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57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BOOST LIGHTING </a:t>
                </a:r>
                <a:r>
                  <a:rPr lang="en-CA" sz="5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ft. LED Shop Light 48W 4000K Warm Daylight 5500 Lumens Heavy Duty Linkable is </a:t>
                </a:r>
                <a14:m>
                  <m:oMath xmlns:m="http://schemas.openxmlformats.org/officeDocument/2006/math">
                    <m:r>
                      <a:rPr lang="en-CA" sz="5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$69.99</m:t>
                    </m:r>
                  </m:oMath>
                </a14:m>
                <a:r>
                  <a:rPr lang="en-CA" sz="5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(not including taxes)</a:t>
                </a:r>
                <a:endParaRPr lang="en-CA" sz="57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5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8×$69.99=$559.92</m:t>
                      </m:r>
                    </m:oMath>
                  </m:oMathPara>
                </a14:m>
                <a:endParaRPr lang="en-CA" sz="57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CA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51AE0-6FFD-DD66-B050-70AA682112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310" t="-5303" r="-33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13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1C41-F235-E7E8-AB59-AF38D96A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5B7BA-A14A-831A-E8C8-5251069BE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rmAutofit fontScale="92500" lnSpcReduction="10000"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24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 blocks (m) wall: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CA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door is </a:t>
                </a: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×1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 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24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 blocks (m) wall: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CA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door is </a:t>
                </a: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×1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=28 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24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 blocks (m) wall: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5×3=15 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24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7 blocks (m) wall: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7×3=21 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24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 blocks (m) wall: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CA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We have</a:t>
                </a:r>
                <a:r>
                  <a:rPr lang="en-CA" sz="24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2×2=4 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4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CA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glass section on this wall.</a:t>
                </a:r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−2(4)=18−8=10 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4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CA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wall</a:t>
                </a:r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24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12 blocks (m) wall: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CA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We have 1 </a:t>
                </a:r>
                <a14:m>
                  <m:oMath xmlns:m="http://schemas.openxmlformats.org/officeDocument/2006/math">
                    <m:r>
                      <a:rPr lang="en-CA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2×2=4 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CA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3 </a:t>
                </a:r>
                <a14:m>
                  <m:oMath xmlns:m="http://schemas.openxmlformats.org/officeDocument/2006/math">
                    <m:r>
                      <a:rPr lang="en-CA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1×2=2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CA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glass sections on this wall.</a:t>
                </a:r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CA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(4+3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CA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)=36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CA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10=26 </m:t>
                    </m:r>
                    <m:sSup>
                      <m:sSup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CA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wall</a:t>
                </a:r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5B7BA-A14A-831A-E8C8-5251069BE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6" t="-1212" r="-12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402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B9D8-99FD-7F8B-873F-0D173726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Walls (glass)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ECF41-E368-219E-1EB2-6788EFF68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4 </m:t>
                        </m:r>
                        <m:sSup>
                          <m:sSupPr>
                            <m:ctrlPr>
                              <a:rPr lang="en-C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C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C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C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sSup>
                          <m:sSupPr>
                            <m:ctrlPr>
                              <a:rPr lang="en-C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C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C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C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C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 </m:t>
                    </m:r>
                    <m:sSup>
                      <m:sSupPr>
                        <m:ctrlP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3314700" algn="l"/>
                  </a:tabLst>
                </a:pPr>
                <a:r>
                  <a:rPr lang="en-CA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At, </a:t>
                </a:r>
                <a:r>
                  <a:rPr lang="en-CA" sz="2800" u="sng" dirty="0">
                    <a:solidFill>
                      <a:srgbClr val="0563C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2"/>
                  </a:rPr>
                  <a:t>homedepot.ca</a:t>
                </a:r>
                <a:r>
                  <a:rPr lang="en-CA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CA" sz="2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Optix</a:t>
                </a:r>
                <a:r>
                  <a:rPr lang="en-CA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Clear Acrylic Sheet is </a:t>
                </a:r>
                <a14:m>
                  <m:oMath xmlns:m="http://schemas.openxmlformats.org/officeDocument/2006/math">
                    <m:r>
                      <a:rPr lang="en-C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$33.97</m:t>
                    </m:r>
                  </m:oMath>
                </a14:m>
                <a:r>
                  <a:rPr lang="en-CA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(not including taxes)</a:t>
                </a:r>
                <a:endParaRPr lang="en-CA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  <a:tabLst>
                    <a:tab pos="33147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18 </m:t>
                      </m:r>
                      <m:r>
                        <a:rPr lang="en-CA" sz="2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𝑖𝑛</m:t>
                      </m:r>
                      <m:r>
                        <a:rPr lang="en-CA" sz="2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CA" sz="2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CA" sz="2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24 </m:t>
                      </m:r>
                      <m:r>
                        <a:rPr lang="en-CA" sz="2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𝑖𝑛</m:t>
                      </m:r>
                      <m:r>
                        <a:rPr lang="en-CA" sz="2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=432 </m:t>
                      </m:r>
                      <m:r>
                        <a:rPr lang="en-CA" sz="2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𝑖𝑛</m:t>
                      </m:r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  <a:tabLst>
                    <a:tab pos="33147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432</m:t>
                          </m:r>
                        </m:num>
                        <m:den>
                          <m: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CA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0.0254</m:t>
                          </m:r>
                        </m:den>
                      </m:f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  <a:tabLst>
                    <a:tab pos="33147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0.2787</m:t>
                      </m:r>
                      <m:sSup>
                        <m:sSupPr>
                          <m:ctrlP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  <a:tabLst>
                    <a:tab pos="33147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18 </m:t>
                          </m:r>
                          <m:sSup>
                            <m:sSupPr>
                              <m:ctrlPr>
                                <a:rPr lang="en-CA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CA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0.2787 </m:t>
                          </m:r>
                          <m:sSup>
                            <m:sSupPr>
                              <m:ctrlPr>
                                <a:rPr lang="en-CA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CA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CA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=64.6 </m:t>
                      </m:r>
                      <m:r>
                        <a:rPr lang="en-CA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𝑠h𝑒𝑒𝑡𝑠</m:t>
                      </m:r>
                      <m:r>
                        <a:rPr lang="en-CA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≈65 </m:t>
                      </m:r>
                      <m:r>
                        <a:rPr lang="en-CA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𝑠h𝑒𝑒𝑡𝑠</m:t>
                      </m:r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65×$33.97=$2,208.05</m:t>
                      </m:r>
                    </m:oMath>
                  </m:oMathPara>
                </a14:m>
                <a:endParaRPr lang="en-CA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ECF41-E368-219E-1EB2-6788EFF68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76" t="-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94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3553-C255-4390-CB2D-D2F7BDE5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 will be recreating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08F36-6A01-639E-055C-87A03E2F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I’ll recreate my favorite teacher’s (Mr. Vendramin) Classroom: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 will need: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dimensions of the floor, walls and roof.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correct scale from  Real life to Minecraft (1m : 1m)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partial meters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187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74D0-8AC8-B1DF-B1F2-BB6E0447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4909A-3C59-2BBE-B3D4-4212D8D0C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CA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At,</a:t>
                </a:r>
                <a:r>
                  <a:rPr lang="en-CA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4000" u="sng" dirty="0">
                    <a:solidFill>
                      <a:srgbClr val="0563C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2"/>
                  </a:rPr>
                  <a:t>homedepot.ca</a:t>
                </a:r>
                <a:r>
                  <a:rPr lang="en-CA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en-CA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Masonite </a:t>
                </a:r>
                <a:r>
                  <a:rPr lang="en-CA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32-inch x 80-inch Primed 2 Panel Hollow Core Smooth Interior Door Slab is </a:t>
                </a:r>
                <a14:m>
                  <m:oMath xmlns:m="http://schemas.openxmlformats.org/officeDocument/2006/math">
                    <m:r>
                      <a:rPr lang="en-CA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$142.00 </m:t>
                    </m:r>
                    <m:r>
                      <a:rPr lang="en-CA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𝑒𝑎𝑐h</m:t>
                    </m:r>
                  </m:oMath>
                </a14:m>
                <a:r>
                  <a:rPr lang="en-CA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(not including taxes)</a:t>
                </a:r>
                <a:endParaRPr lang="en-CA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2×$142.00=$284.00</m:t>
                      </m:r>
                    </m:oMath>
                  </m:oMathPara>
                </a14:m>
                <a:endParaRPr lang="en-CA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4909A-3C59-2BBE-B3D4-4212D8D0C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028" t="-28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78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11DF-C98E-1675-49EE-2DF8E6C6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Walls (Material)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809F27-6165-25A3-3AAA-13B80C061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6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10 </m:t>
                      </m:r>
                      <m:sSup>
                        <m:sSup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+28 </m:t>
                      </m:r>
                      <m:sSup>
                        <m:sSup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+15 </m:t>
                      </m:r>
                      <m:sSup>
                        <m:sSup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+21 </m:t>
                      </m:r>
                      <m:sSup>
                        <m:sSup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+10 </m:t>
                      </m:r>
                      <m:sSup>
                        <m:sSup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+26 </m:t>
                      </m:r>
                      <m:sSup>
                        <m:sSup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=110 </m:t>
                      </m:r>
                      <m:sSup>
                        <m:sSup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CA" sz="2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</a:t>
                </a:r>
                <a:r>
                  <a:rPr lang="en-CA" sz="2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CA" sz="2600" u="sng" dirty="0">
                    <a:solidFill>
                      <a:srgbClr val="0563C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2"/>
                  </a:rPr>
                  <a:t>homedepot.ca</a:t>
                </a:r>
                <a:r>
                  <a:rPr lang="en-CA" sz="2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en-CA" sz="2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CA" sz="2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CGC Sheetrock </a:t>
                </a:r>
                <a:r>
                  <a:rPr lang="en-CA" sz="2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1/2 in. x 4 ft. x 8 ft. </a:t>
                </a:r>
                <a:r>
                  <a:rPr lang="en-CA" sz="2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UltraLight</a:t>
                </a:r>
                <a:r>
                  <a:rPr lang="en-CA" sz="2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Drywall Panel is </a:t>
                </a:r>
                <a14:m>
                  <m:oMath xmlns:m="http://schemas.openxmlformats.org/officeDocument/2006/math"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$17.94</m:t>
                    </m:r>
                  </m:oMath>
                </a14:m>
                <a:r>
                  <a:rPr lang="en-CA" sz="2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each (not including taxes) and a </a:t>
                </a:r>
                <a14:m>
                  <m:oMath xmlns:m="http://schemas.openxmlformats.org/officeDocument/2006/math"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10%</m:t>
                    </m:r>
                  </m:oMath>
                </a14:m>
                <a:r>
                  <a:rPr lang="en-CA" sz="2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discount if you buy 50 or more.</a:t>
                </a:r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d>
                        <m:d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=32 </m:t>
                      </m:r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32 </m:t>
                      </m:r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CA" sz="2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0.3048</m:t>
                                  </m:r>
                                </m:e>
                                <m:sup>
                                  <m:r>
                                    <a:rPr lang="en-CA" sz="2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=344 .45 </m:t>
                      </m:r>
                      <m:sSup>
                        <m:sSup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344.45 </m:t>
                          </m:r>
                          <m:sSup>
                            <m:sSupPr>
                              <m:ctrlP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110 </m:t>
                          </m:r>
                          <m:sSup>
                            <m:sSupPr>
                              <m:ctrlP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CA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=3.131 </m:t>
                      </m:r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𝑝𝑎𝑛𝑒𝑙𝑠</m:t>
                      </m:r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≈4 </m:t>
                      </m:r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𝑝𝑎𝑛𝑒𝑙𝑠</m:t>
                      </m:r>
                    </m:oMath>
                  </m:oMathPara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$17.94×4=$71.76</m:t>
                      </m:r>
                    </m:oMath>
                  </m:oMathPara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809F27-6165-25A3-3AAA-13B80C061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72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FB74-EEDE-3E90-96C7-8B9E87CD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Furniture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5CF85-D842-6E92-2CB1-16DB955EB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CA" sz="1800" b="1" i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 tables and 20 chairs:</a:t>
                </a:r>
                <a:endParaRPr lang="en-CA" sz="18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CA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At, </a:t>
                </a:r>
                <a:r>
                  <a:rPr lang="en-CA" sz="1800" u="sng" dirty="0">
                    <a:solidFill>
                      <a:srgbClr val="0563C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2"/>
                  </a:rPr>
                  <a:t>www.tradewest.ca</a:t>
                </a:r>
                <a:r>
                  <a:rPr lang="en-CA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the tables are </a:t>
                </a:r>
                <a14:m>
                  <m:oMath xmlns:m="http://schemas.openxmlformats.org/officeDocument/2006/math">
                    <m:r>
                      <a:rPr lang="en-CA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$199.00</m:t>
                    </m:r>
                  </m:oMath>
                </a14:m>
                <a:r>
                  <a:rPr lang="en-CA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the chairs are </a:t>
                </a:r>
                <a14:m>
                  <m:oMath xmlns:m="http://schemas.openxmlformats.org/officeDocument/2006/math">
                    <m:r>
                      <a:rPr lang="en-CA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$82.99</m:t>
                    </m:r>
                  </m:oMath>
                </a14:m>
                <a:r>
                  <a:rPr lang="en-CA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(Not including taxes)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$199.00×11=$2,189</m:t>
                      </m:r>
                      <m:r>
                        <a:rPr lang="en-CA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.00</m:t>
                      </m:r>
                    </m:oMath>
                  </m:oMathPara>
                </a14:m>
                <a:endParaRPr lang="en-CA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CA" sz="18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 tables have 2 chairs.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CA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chairs</a:t>
                </a:r>
                <a:endParaRPr lang="en-CA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$82.99×20=$1,659.80</m:t>
                      </m:r>
                    </m:oMath>
                  </m:oMathPara>
                </a14:m>
                <a:endParaRPr lang="en-CA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CA" sz="1800" b="1" i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bookshelf:</a:t>
                </a:r>
                <a:endParaRPr lang="en-CA" sz="18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CA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At, </a:t>
                </a:r>
                <a:r>
                  <a:rPr lang="en-CA" sz="1800" u="sng" dirty="0">
                    <a:solidFill>
                      <a:srgbClr val="0563C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2"/>
                  </a:rPr>
                  <a:t>www.tradewest.ca</a:t>
                </a:r>
                <a:r>
                  <a:rPr lang="en-CA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the bookshelves are </a:t>
                </a:r>
                <a14:m>
                  <m:oMath xmlns:m="http://schemas.openxmlformats.org/officeDocument/2006/math">
                    <m:r>
                      <a:rPr lang="en-CA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$529.00</m:t>
                    </m:r>
                  </m:oMath>
                </a14:m>
                <a:r>
                  <a:rPr lang="en-CA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(Not including taxes)</a:t>
                </a:r>
                <a:endParaRPr lang="en-CA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$529.00×1=$529.00</m:t>
                      </m:r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CA" sz="1800" b="1" i="1" u="sng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standing desk:</a:t>
                </a:r>
                <a:endParaRPr lang="en-CA" sz="1800" b="1" i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CA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At, </a:t>
                </a:r>
                <a:r>
                  <a:rPr lang="en-CA" sz="1800" u="sng" dirty="0">
                    <a:solidFill>
                      <a:srgbClr val="0563C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2"/>
                  </a:rPr>
                  <a:t>www.tradewest.ca</a:t>
                </a:r>
                <a:r>
                  <a:rPr lang="en-CA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the standing desks are </a:t>
                </a:r>
                <a14:m>
                  <m:oMath xmlns:m="http://schemas.openxmlformats.org/officeDocument/2006/math">
                    <m:r>
                      <a:rPr lang="en-CA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$269.00</m:t>
                    </m:r>
                  </m:oMath>
                </a14:m>
                <a:r>
                  <a:rPr lang="en-CA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(Not including taxes)</a:t>
                </a:r>
                <a:endParaRPr lang="en-CA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$269.00×1=$269.00</m:t>
                      </m:r>
                    </m:oMath>
                  </m:oMathPara>
                </a14:m>
                <a:endParaRPr lang="en-CA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5CF85-D842-6E92-2CB1-16DB955EB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94" t="-12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329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2AEC-7663-7CB4-FD08-2768A39C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5849C-7D15-3A6F-7E4C-721DB71812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$139,611.60+$1,359.83+$559.92</m:t>
                      </m:r>
                      <m:r>
                        <a:rPr lang="en-CA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+$2,208.05+$284.00+$71.76+</m:t>
                      </m:r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CA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$2,198.00+$1,659.00+$529.00+$269.00=$148,750.16</m:t>
                      </m:r>
                    </m:oMath>
                  </m:oMathPara>
                </a14:m>
                <a:endParaRPr lang="en-CA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CA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So, the total cost is </a:t>
                </a:r>
                <a14:m>
                  <m:oMath xmlns:m="http://schemas.openxmlformats.org/officeDocument/2006/math">
                    <m:r>
                      <a:rPr lang="en-C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$148,750.16</m:t>
                    </m:r>
                  </m:oMath>
                </a14:m>
                <a:endParaRPr lang="en-CA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CA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5849C-7D15-3A6F-7E4C-721DB71812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926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AB5E-C0E4-9484-9ABF-4FD17460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88A15-5D77-3669-E037-3F475B3CA4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numCol="1">
                <a:noAutofit/>
              </a:bodyPr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CA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So, I need a loan of </a:t>
                </a:r>
                <a14:m>
                  <m:oMath xmlns:m="http://schemas.openxmlformats.org/officeDocument/2006/math">
                    <m:r>
                      <a:rPr lang="en-CA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$150,000.00</m:t>
                    </m:r>
                  </m:oMath>
                </a14:m>
                <a:r>
                  <a:rPr lang="en-CA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CA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 I pay </a:t>
                </a:r>
                <a14:m>
                  <m:oMath xmlns:m="http://schemas.openxmlformats.org/officeDocument/2006/math">
                    <m:r>
                      <a:rPr lang="en-CA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$10,000.00</m:t>
                    </m:r>
                  </m:oMath>
                </a14:m>
                <a:r>
                  <a:rPr lang="en-CA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each month how long, it will take me to repay the loan if it has an interest rate of </a:t>
                </a:r>
                <a14:m>
                  <m:oMath xmlns:m="http://schemas.openxmlformats.org/officeDocument/2006/math">
                    <m:r>
                      <a:rPr lang="en-CA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3.00%</m:t>
                    </m:r>
                  </m:oMath>
                </a14:m>
                <a:r>
                  <a:rPr lang="en-CA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If I paid </a:t>
                </a:r>
                <a14:m>
                  <m:oMath xmlns:m="http://schemas.openxmlformats.org/officeDocument/2006/math">
                    <m:r>
                      <a:rPr lang="en-CA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$100,000.00</m:t>
                    </m:r>
                  </m:oMath>
                </a14:m>
                <a:r>
                  <a:rPr lang="en-CA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in twenty-two months so far how many more month will it take me to repay the loan? </a:t>
                </a:r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$150,000.00</m:t>
                      </m:r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−$100,000.00=$50,000.00</m:t>
                      </m:r>
                    </m:oMath>
                  </m:oMathPara>
                </a14:m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𝑃𝑟𝑡</m:t>
                      </m:r>
                    </m:oMath>
                  </m:oMathPara>
                </a14:m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$50,000.00=</m:t>
                      </m:r>
                      <m:d>
                        <m:dPr>
                          <m:ctrlPr>
                            <a:rPr lang="en-C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$150,000</m:t>
                          </m:r>
                        </m:e>
                      </m:d>
                      <m:d>
                        <m:dPr>
                          <m:ctrlPr>
                            <a:rPr lang="en-C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0.03</m:t>
                          </m:r>
                        </m:e>
                      </m:d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$50,000=$4,500</m:t>
                      </m:r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$50,000.00</m:t>
                          </m:r>
                        </m:num>
                        <m:den>
                          <m:r>
                            <a:rPr lang="en-CA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$4,500.00</m:t>
                          </m:r>
                        </m:den>
                      </m:f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$4,500.00</m:t>
                          </m:r>
                        </m:num>
                        <m:den>
                          <m:r>
                            <a:rPr lang="en-CA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$4,500.00</m:t>
                          </m:r>
                        </m:den>
                      </m:f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11.11=</m:t>
                      </m:r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≈12 </m:t>
                      </m:r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𝑚𝑜𝑛𝑡h𝑠</m:t>
                      </m:r>
                      <m:r>
                        <a:rPr lang="en-CA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CA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 total it took me 44  months to repay the loan. It costed </a:t>
                </a:r>
                <a14:m>
                  <m:oMath xmlns:m="http://schemas.openxmlformats.org/officeDocument/2006/math">
                    <m:r>
                      <a:rPr lang="en-CA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$440,000</m:t>
                    </m:r>
                  </m:oMath>
                </a14:m>
                <a:r>
                  <a:rPr lang="en-CA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to create this room.</a:t>
                </a:r>
                <a:endParaRPr lang="en-CA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88A15-5D77-3669-E037-3F475B3CA4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38" t="-455" b="-46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449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3CC4-25BB-8BBF-C4A9-DF046352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Blocks Used: what they represent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6A98-1E2C-A847-8913-50EC11C67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White Concrete: It represents walls &amp; Roof tiles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Redstone (not shown): It represents wiring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Redstone Lamps: It represents Light fixtures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Oak stairs: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represents tables and chairs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Oak Fence &amp; Pressure Plate: It represents a standing desk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Lever: It represents a light switch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Glass Plane: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represents Glass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Black Concrete: It represents another room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Polished Diorite: It represents the flooring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Bookshelf: It represents a Bookcase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Door: It represents Doors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09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6E8C-84F1-E929-4FDF-EB242ADD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01532"/>
            <a:ext cx="8610600" cy="12930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4E86D-FEC9-19B0-336F-9948B5A3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192000" cy="4663440"/>
          </a:xfrm>
        </p:spPr>
        <p:txBody>
          <a:bodyPr>
            <a:normAutofit fontScale="25000" lnSpcReduction="20000"/>
          </a:bodyPr>
          <a:lstStyle/>
          <a:p>
            <a:pPr marL="0" indent="-914400">
              <a:buNone/>
            </a:pP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20x28 C-leg sit/stand desk. </a:t>
            </a:r>
            <a:r>
              <a:rPr lang="en-CA" sz="4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https://www.tradewest.ca/product-page/20x28-c-leg-sit-stand-desk</a:t>
            </a:r>
            <a:endParaRPr lang="en-CA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914400">
              <a:buNone/>
            </a:pP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72"H steel bookcase. </a:t>
            </a:r>
            <a:r>
              <a:rPr lang="en-CA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72"H Steel Bookcase</a:t>
            </a:r>
          </a:p>
          <a:p>
            <a:pPr marL="0" indent="-914400">
              <a:buNone/>
            </a:pP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AHF commercial vinyl floor tile - 12-in x 12-in - speckled white. </a:t>
            </a:r>
            <a:r>
              <a:rPr lang="en-CA" sz="4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wes.ca/product/vct-tile/ahf-commercial-vinyl-floor-tile-12-in-x-12-in-speckled-white-16352?store_code=3208&amp;cq_src=google_ads&amp;cq_cmp=11543255263&amp;cq_con=111377415086&amp;cq_term=&amp;cq_med=pla&amp;cq_plac=&amp;cq_net=g&amp;cq_pos=&amp;cq_plt=gp&amp;&amp;cm_mmc=paid_search-_-google-_-shopping_aw_lia_generic_storage-_-71700000075235897&amp;gclid=Cj0KCQiAjbagBhD3ARIsANRrqEs4fT4U5dg2R0HWnT8j6GZcNeoMCCeoBEuC0sz65Tbm69rnQ-vLv5AaAjonEALw_wcB&amp;gclsrc=aw.ds</a:t>
            </a:r>
            <a:endParaRPr lang="en-CA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914400">
              <a:buNone/>
            </a:pP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BOOST LIGHTING 4 ft. LED shop light 48W 4000K warm daylight 5500 lumens heavy duty linkable . </a:t>
            </a:r>
            <a:r>
              <a:rPr lang="en-CA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Retrieved </a:t>
            </a:r>
            <a:r>
              <a:rPr lang="en-CA" sz="4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https://www.homedepot.ca/product/boost-lighting-4-ft-led-shop-light-48w-4000k-warm-daylight-5500-lumens-heavy-duty-linkable/1001723592,</a:t>
            </a:r>
            <a:r>
              <a:rPr lang="en-CA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from</a:t>
            </a:r>
          </a:p>
          <a:p>
            <a:pPr marL="0" indent="-914400">
              <a:buNone/>
            </a:pPr>
            <a:r>
              <a:rPr lang="en-CA" sz="48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Certainteed</a:t>
            </a: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8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grenada</a:t>
            </a: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2-ft x 4-ft x 1/2-in ceiling tile panels - 8-pack. </a:t>
            </a:r>
            <a:r>
              <a:rPr lang="en-CA" sz="4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wes.ca/product/ceiling-tiles/certainteed-grenada-2-ft-x-4-ft-x-12-in-ceiling-tile-panels-8-pack-591108?store_code=3208&amp;cq_src=google_ads&amp;cq_cmp=11543255263&amp;cq_con=111377415086&amp;cq_term=&amp;cq_med=pla&amp;cq_plac=&amp;cq_net=g&amp;cq_pos=&amp;cq_plt=gp&amp;&amp;cm_mmc=paid_search-_-google-_-shopping_aw_lia_generic_storage-_-71700000075235897&amp;gclid=Cj0KCQiAjbagBhD3ARIsANRrqEs7CeRc1Ydr4Q9M7sai80-rp0UgD90HhUCUhy0ukBbBKAUWGQQroloaAleaEALw_wcB&amp;gclsrc=aw.ds</a:t>
            </a:r>
            <a:endParaRPr lang="en-CA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914400">
              <a:buNone/>
            </a:pP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CGC sheetrock 1/2 in. x 4 ft. x 10 ft. </a:t>
            </a:r>
            <a:r>
              <a:rPr lang="en-CA" sz="48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UltraLight</a:t>
            </a: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drywall panel. </a:t>
            </a:r>
            <a:r>
              <a:rPr lang="en-CA" sz="4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https://www.homedepot.ca/product/cgc-sheetrock-1-2-in-x-4-ft-x-10-ft-ultralight-drywall-panel/1000115026</a:t>
            </a:r>
            <a:endParaRPr lang="en-CA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914400">
              <a:buNone/>
            </a:pP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Masonite 30-inch x 80-inch primed 2 panel hollow core smooth interior door slab. </a:t>
            </a:r>
            <a:r>
              <a:rPr lang="en-CA" sz="4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https://www.homedepot.ca/product/masonite-30-inch-x-80-inch-primed-2-panel-hollow-core-smooth-interior-door-slab/1000485123</a:t>
            </a:r>
            <a:endParaRPr lang="en-CA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914400">
              <a:buNone/>
            </a:pPr>
            <a:r>
              <a:rPr lang="en-CA" sz="48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Optix</a:t>
            </a: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clear acrylic sheet - 080 inch x 18 inch x 24 inch. </a:t>
            </a:r>
            <a:r>
              <a:rPr lang="en-CA" sz="4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https://www.homedepot.ca/product/optix-clear-acrylic-sheet-080-inch-x-18-inch-x-24-inch/1000126291</a:t>
            </a:r>
            <a:endParaRPr lang="en-CA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914400">
              <a:buNone/>
            </a:pP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 24x48 activity tables. </a:t>
            </a:r>
            <a:r>
              <a:rPr lang="en-CA" sz="4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https://www.tradewest.ca/product-page/value-24x48-activity-tables</a:t>
            </a:r>
            <a:endParaRPr lang="en-CA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914400">
              <a:buNone/>
            </a:pPr>
            <a:r>
              <a:rPr lang="en-CA" sz="48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Virco</a:t>
            </a:r>
            <a:r>
              <a:rPr lang="en-CA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9018 classic stacking chairs - 18"H . </a:t>
            </a:r>
            <a:r>
              <a:rPr lang="en-CA" sz="4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https://www.tradewest.ca/product-page/virco-9018-classic-stacking-chairs-18-h</a:t>
            </a:r>
            <a:endParaRPr lang="en-CA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732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4464-6731-FF13-43E0-5482054E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Scale, Surface Area, &amp; volume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00474-6A10-BA62-3019-FBF7C2255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for all surface area, scale and the volume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5C8A-02EE-6D3E-315A-CD1E5D71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F93359-7863-E65C-6966-11DD29D21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rm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𝑆𝑐𝑎𝑙𝑒</m:t>
                    </m:r>
                    <m:r>
                      <a:rPr lang="en-CA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CA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𝑆𝑡𝑎𝑡𝑒𝑚𝑒𝑛𝑡</m:t>
                    </m:r>
                    <m:r>
                      <a:rPr lang="en-CA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𝑆𝑆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𝑜𝑟𝑔𝑖𝑛𝑎𝑙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𝑚𝑜𝑑𝑒𝑙</m:t>
                    </m:r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𝑆𝑆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=10.11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:10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𝑏𝑙𝑜𝑐𝑘𝑠</m:t>
                    </m:r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𝑆𝑆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=2.022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:2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𝑏𝑙𝑜𝑐𝑘𝑠</m:t>
                    </m:r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𝑆𝑆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=1.011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:1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𝑏𝑙𝑜𝑐𝑘</m:t>
                    </m:r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𝑆𝑐𝑎𝑙𝑒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𝐹𝑎𝑐𝑡𝑜𝑟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𝑆𝐹</m:t>
                        </m:r>
                      </m:e>
                    </m:d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𝑜𝑟𝑔𝑖𝑛𝑎𝑙</m:t>
                        </m:r>
                      </m:num>
                      <m:den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𝑚𝑜𝑑𝑒𝑙</m:t>
                        </m:r>
                      </m:den>
                    </m:f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𝑆𝐹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10.11 </m:t>
                        </m:r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10 </m:t>
                        </m:r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𝑏𝑙𝑜𝑐𝑘𝑠</m:t>
                        </m:r>
                      </m:den>
                    </m:f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𝑆𝐹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2.022 </m:t>
                        </m:r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𝑏𝑙𝑜𝑐𝑘𝑠</m:t>
                        </m:r>
                      </m:den>
                    </m:f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𝑆𝐹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1 </m:t>
                        </m:r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𝑏𝑙𝑜𝑐𝑘</m:t>
                        </m:r>
                      </m:num>
                      <m:den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1.011 </m:t>
                        </m:r>
                        <m: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𝑆𝐹</m:t>
                    </m:r>
                    <m:r>
                      <a:rPr lang="en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CA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F93359-7863-E65C-6966-11DD29D21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9" t="-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82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9">
            <a:extLst>
              <a:ext uri="{FF2B5EF4-FFF2-40B4-BE49-F238E27FC236}">
                <a16:creationId xmlns:a16="http://schemas.microsoft.com/office/drawing/2014/main" id="{C413590B-CB36-47BC-B705-69813F7B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84" name="Picture 51">
            <a:extLst>
              <a:ext uri="{FF2B5EF4-FFF2-40B4-BE49-F238E27FC236}">
                <a16:creationId xmlns:a16="http://schemas.microsoft.com/office/drawing/2014/main" id="{D676F4B9-1E76-49E4-8A47-FBDCE00D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85" name="Rectangle 53">
            <a:extLst>
              <a:ext uri="{FF2B5EF4-FFF2-40B4-BE49-F238E27FC236}">
                <a16:creationId xmlns:a16="http://schemas.microsoft.com/office/drawing/2014/main" id="{B6F903EC-3A73-4035-9A8D-5DC7F07B8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B821D-2730-32D6-5988-8D31191F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88" y="4676012"/>
            <a:ext cx="10146224" cy="844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Real Room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9E138-A45C-1A58-351B-481AA5B75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2888" y="5520267"/>
            <a:ext cx="10146224" cy="6942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is the layout of the room and what measurements there are.</a:t>
            </a:r>
          </a:p>
        </p:txBody>
      </p:sp>
      <p:sp>
        <p:nvSpPr>
          <p:cNvPr id="86" name="Rounded Rectangle 6">
            <a:extLst>
              <a:ext uri="{FF2B5EF4-FFF2-40B4-BE49-F238E27FC236}">
                <a16:creationId xmlns:a16="http://schemas.microsoft.com/office/drawing/2014/main" id="{A0337EB5-4225-437C-BEB8-193DA89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2888" y="712832"/>
            <a:ext cx="8402466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D96346-9E9B-C930-87AA-1CE99C2B9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3077" y="1335056"/>
            <a:ext cx="3490177" cy="2233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B08C39-E272-C35A-1691-65B0F5E0E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988" y="1732774"/>
            <a:ext cx="3555736" cy="14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1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11E6-20C4-708D-7AF0-182AECB5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Area Real Room (Floor/ Roof)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2D583-EFFE-DD77-14D1-2E9F8B1549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48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Floor/Roof:</a:t>
                </a: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11.72</m:t>
                    </m:r>
                    <m:d>
                      <m:d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5.77</m:t>
                        </m:r>
                      </m:e>
                    </m:d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=67.62 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3.24</m:t>
                    </m:r>
                    <m:d>
                      <m:d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6.58</m:t>
                        </m:r>
                      </m:e>
                    </m:d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=21.32 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67.62 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+21.32 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=88.94 </m:t>
                    </m:r>
                    <m:sSup>
                      <m:sSupPr>
                        <m:ctrlP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2D583-EFFE-DD77-14D1-2E9F8B1549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66" t="-37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17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1E69-EC4F-C4BE-C19F-5BC2F911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764373"/>
            <a:ext cx="8825345" cy="129302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Area Real Room (Walls)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59612A-CABA-EC79-C5B6-68593109B9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CA" sz="3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Walls:</a:t>
                </a: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2.25</m:t>
                    </m:r>
                    <m:d>
                      <m:d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10.11</m:t>
                        </m:r>
                      </m:e>
                    </m:d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=22.75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2.25</m:t>
                    </m:r>
                    <m:d>
                      <m:d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6.58</m:t>
                        </m:r>
                      </m:e>
                    </m:d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=14.81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2.25</m:t>
                    </m:r>
                    <m:d>
                      <m:d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4.34</m:t>
                        </m:r>
                      </m:e>
                    </m:d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=9.77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2.25</m:t>
                    </m:r>
                    <m:d>
                      <m:d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5.14</m:t>
                        </m:r>
                      </m:e>
                    </m:d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=11.57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2.25</m:t>
                    </m:r>
                    <m:d>
                      <m:d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5.77</m:t>
                        </m:r>
                      </m:e>
                    </m:d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=12.98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2.25</m:t>
                    </m:r>
                    <m:d>
                      <m:d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11.72</m:t>
                        </m:r>
                      </m:e>
                    </m:d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=26.37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22.75 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+14.81 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+9.77 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+11.57 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+12.98 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26.37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=98.25 </m:t>
                    </m:r>
                    <m:sSup>
                      <m:sSupPr>
                        <m:ctrlP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59612A-CABA-EC79-C5B6-68593109B9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44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9CA31-0FB0-F7D3-DE1D-E77F42A0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0519"/>
            <a:ext cx="10820400" cy="1293028"/>
          </a:xfrm>
        </p:spPr>
        <p:txBody>
          <a:bodyPr/>
          <a:lstStyle/>
          <a:p>
            <a:r>
              <a:rPr lang="en-CA" sz="4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Surface Area of real roo</a:t>
            </a:r>
            <a:r>
              <a:rPr lang="en-CA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4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B4462-3870-4C00-F970-7440CB032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CA" sz="48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Total Surface Area:</a:t>
                </a:r>
              </a:p>
              <a:p>
                <a:pPr marL="457200"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CA" sz="4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88.94 </m:t>
                        </m:r>
                        <m:sSup>
                          <m:sSupPr>
                            <m:ctrlPr>
                              <a:rPr lang="en-CA" sz="4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CA" sz="4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CA" sz="4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sz="4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+98.25 </m:t>
                    </m:r>
                    <m:sSup>
                      <m:sSupPr>
                        <m:ctrlP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CA" sz="4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=276.13 </m:t>
                    </m:r>
                    <m:sSup>
                      <m:sSupPr>
                        <m:ctrlP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CA" sz="4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4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B4462-3870-4C00-F970-7440CB032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66" t="-37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04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13590B-CB36-47BC-B705-69813F7B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C6AE8-0AF6-074A-AAE6-5C14BE9D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Minecraft Room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A1E4BA-7C9E-4CDE-8BA8-AD6D6C78A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16966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FE04F3-CCEF-87E1-92E7-280B58D4A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78" y="558475"/>
            <a:ext cx="4097704" cy="2632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1BCAB4-3009-24A4-9450-516EBA14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9867"/>
            <a:ext cx="4169662" cy="16782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1E577-11B1-3F1B-74C8-71B874F0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60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layout of the room and what measurements there are.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4807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76439F5509D744876DA9CCCB6AFB2C" ma:contentTypeVersion="14" ma:contentTypeDescription="Create a new document." ma:contentTypeScope="" ma:versionID="2a228ca6d9c3a3f7d7f02b586ab9e4df">
  <xsd:schema xmlns:xsd="http://www.w3.org/2001/XMLSchema" xmlns:xs="http://www.w3.org/2001/XMLSchema" xmlns:p="http://schemas.microsoft.com/office/2006/metadata/properties" xmlns:ns3="16c34fda-6a46-4cd1-91ce-6e4fe7412ef8" xmlns:ns4="8bcbd979-bdce-4e3e-8e31-c1f12ffc346f" targetNamespace="http://schemas.microsoft.com/office/2006/metadata/properties" ma:root="true" ma:fieldsID="6d5148a7dc3e624866375429b159a671" ns3:_="" ns4:_="">
    <xsd:import namespace="16c34fda-6a46-4cd1-91ce-6e4fe7412ef8"/>
    <xsd:import namespace="8bcbd979-bdce-4e3e-8e31-c1f12ffc34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34fda-6a46-4cd1-91ce-6e4fe7412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bd979-bdce-4e3e-8e31-c1f12ffc346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635B42-5EA0-4741-8136-FBF77A4F6EDB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8bcbd979-bdce-4e3e-8e31-c1f12ffc346f"/>
    <ds:schemaRef ds:uri="http://purl.org/dc/terms/"/>
    <ds:schemaRef ds:uri="http://schemas.microsoft.com/office/infopath/2007/PartnerControls"/>
    <ds:schemaRef ds:uri="16c34fda-6a46-4cd1-91ce-6e4fe7412ef8"/>
  </ds:schemaRefs>
</ds:datastoreItem>
</file>

<file path=customXml/itemProps2.xml><?xml version="1.0" encoding="utf-8"?>
<ds:datastoreItem xmlns:ds="http://schemas.openxmlformats.org/officeDocument/2006/customXml" ds:itemID="{22836BFC-E3E0-4A46-8A24-2E1640C5AD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E889AC-A6D0-4D6B-BE5A-0FEAC3551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34fda-6a46-4cd1-91ce-6e4fe7412ef8"/>
    <ds:schemaRef ds:uri="8bcbd979-bdce-4e3e-8e31-c1f12ffc3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783</TotalTime>
  <Words>1626</Words>
  <Application>Microsoft Office PowerPoint</Application>
  <PresentationFormat>Widescreen</PresentationFormat>
  <Paragraphs>163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 Math</vt:lpstr>
      <vt:lpstr>Century Gothic</vt:lpstr>
      <vt:lpstr>Vapor Trail</vt:lpstr>
      <vt:lpstr>Recreating Real Life Buildings &amp; Rooms In Minecraft</vt:lpstr>
      <vt:lpstr>What I will be recreating</vt:lpstr>
      <vt:lpstr>Scale, Surface Area, &amp; volume</vt:lpstr>
      <vt:lpstr>Scale</vt:lpstr>
      <vt:lpstr>Real Room</vt:lpstr>
      <vt:lpstr>Area Real Room (Floor/ Roof)</vt:lpstr>
      <vt:lpstr> Area Real Room (Walls)</vt:lpstr>
      <vt:lpstr>Total Surface Area of real room:</vt:lpstr>
      <vt:lpstr>Minecraft Room</vt:lpstr>
      <vt:lpstr>Area Minecraft Room (Floor/ Roof) </vt:lpstr>
      <vt:lpstr>Area Minecraft Room (Walls)</vt:lpstr>
      <vt:lpstr>Total Surface area of Minecraft room:</vt:lpstr>
      <vt:lpstr>Volume of actual room</vt:lpstr>
      <vt:lpstr>Volume of Minecraft room </vt:lpstr>
      <vt:lpstr>Cost</vt:lpstr>
      <vt:lpstr>Flooring</vt:lpstr>
      <vt:lpstr>Lights</vt:lpstr>
      <vt:lpstr>Walls</vt:lpstr>
      <vt:lpstr>Walls (glass)</vt:lpstr>
      <vt:lpstr>Doors</vt:lpstr>
      <vt:lpstr>Walls (Material)</vt:lpstr>
      <vt:lpstr>Furniture</vt:lpstr>
      <vt:lpstr>Total:</vt:lpstr>
      <vt:lpstr>Loans</vt:lpstr>
      <vt:lpstr>Blocks Used: what they represent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Recreating Real Life Buildings &amp; Rooms In Minecraft</dc:title>
  <dc:creator>Nicholas Ciarciaglini</dc:creator>
  <cp:lastModifiedBy>Nicholas Ciarciaglini</cp:lastModifiedBy>
  <cp:revision>4</cp:revision>
  <dcterms:created xsi:type="dcterms:W3CDTF">2023-03-23T02:28:10Z</dcterms:created>
  <dcterms:modified xsi:type="dcterms:W3CDTF">2023-04-03T02:01:15Z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0x0101006C76439F5509D744876DA9CCCB6AFB2C</vt:lpwstr>
  </property>
</Properties>
</file>